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90" r:id="rId3"/>
    <p:sldId id="282" r:id="rId4"/>
    <p:sldId id="262" r:id="rId5"/>
    <p:sldId id="291" r:id="rId6"/>
    <p:sldId id="285" r:id="rId7"/>
    <p:sldId id="293" r:id="rId8"/>
    <p:sldId id="276" r:id="rId9"/>
    <p:sldId id="280" r:id="rId10"/>
    <p:sldId id="286" r:id="rId11"/>
    <p:sldId id="287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erine dumont" initials="sd" lastIdx="0" clrIdx="0">
    <p:extLst>
      <p:ext uri="{19B8F6BF-5375-455C-9EA6-DF929625EA0E}">
        <p15:presenceInfo xmlns:p15="http://schemas.microsoft.com/office/powerpoint/2012/main" userId="48db4ee867931f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e.tl/t-jQm70WqGgz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e.tl/t-jQm70WqGg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756D7-0F5C-4D3A-9EAC-ABB310E2B9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F47726-1CA5-4D95-8ACF-8A1A80234FCB}">
      <dgm:prSet phldrT="[Texte]"/>
      <dgm:spPr/>
      <dgm:t>
        <a:bodyPr/>
        <a:lstStyle/>
        <a:p>
          <a:r>
            <a:rPr lang="fr-FR" dirty="0"/>
            <a:t>Plusieurs classes du LP Antoine encadrées par Mme Dumont et Mme Jalil (enseignante de la classe d'UPE2A) ont participé au concours de portraits chinois organisé par la </a:t>
          </a:r>
          <a:r>
            <a:rPr lang="fr-FR" dirty="0" err="1"/>
            <a:t>Dareic</a:t>
          </a:r>
          <a:endParaRPr lang="fr-FR" dirty="0"/>
        </a:p>
      </dgm:t>
    </dgm:pt>
    <dgm:pt modelId="{80747E10-203B-4460-8F95-6CDCD45B297E}" type="parTrans" cxnId="{2C2E657C-474C-4E06-95E9-A10BFA933ACB}">
      <dgm:prSet/>
      <dgm:spPr/>
      <dgm:t>
        <a:bodyPr/>
        <a:lstStyle/>
        <a:p>
          <a:endParaRPr lang="fr-FR"/>
        </a:p>
      </dgm:t>
    </dgm:pt>
    <dgm:pt modelId="{CA595C6E-9C64-42E0-B374-BCE92C64718F}" type="sibTrans" cxnId="{2C2E657C-474C-4E06-95E9-A10BFA933ACB}">
      <dgm:prSet/>
      <dgm:spPr/>
      <dgm:t>
        <a:bodyPr/>
        <a:lstStyle/>
        <a:p>
          <a:endParaRPr lang="fr-FR"/>
        </a:p>
      </dgm:t>
    </dgm:pt>
    <dgm:pt modelId="{91D4DB02-6A68-470A-B9A2-B2ADB2424F77}">
      <dgm:prSet phldrT="[Texte]"/>
      <dgm:spPr/>
      <dgm:t>
        <a:bodyPr/>
        <a:lstStyle/>
        <a:p>
          <a:r>
            <a:rPr lang="fr-FR" dirty="0"/>
            <a:t>46 portraits faits par des élèves de </a:t>
          </a:r>
          <a:r>
            <a:rPr lang="fr-FR" dirty="0" err="1"/>
            <a:t>Tle</a:t>
          </a:r>
          <a:r>
            <a:rPr lang="fr-FR" dirty="0"/>
            <a:t> Bac Pro MS, de CAP CIP et AS et d'UPE2A</a:t>
          </a:r>
        </a:p>
      </dgm:t>
    </dgm:pt>
    <dgm:pt modelId="{DAA064E6-26E4-4487-A123-5C8F6CDE11AB}" type="parTrans" cxnId="{3426E76F-5577-49FE-B51F-5BF994964653}">
      <dgm:prSet/>
      <dgm:spPr/>
      <dgm:t>
        <a:bodyPr/>
        <a:lstStyle/>
        <a:p>
          <a:endParaRPr lang="fr-FR"/>
        </a:p>
      </dgm:t>
    </dgm:pt>
    <dgm:pt modelId="{2DCBF5AC-3156-46AD-B514-EDFE133F8A6A}" type="sibTrans" cxnId="{3426E76F-5577-49FE-B51F-5BF994964653}">
      <dgm:prSet/>
      <dgm:spPr/>
      <dgm:t>
        <a:bodyPr/>
        <a:lstStyle/>
        <a:p>
          <a:endParaRPr lang="fr-FR"/>
        </a:p>
      </dgm:t>
    </dgm:pt>
    <dgm:pt modelId="{2C67898A-5484-4998-9452-37C2E53DB98B}">
      <dgm:prSet phldrT="[Texte]"/>
      <dgm:spPr/>
      <dgm:t>
        <a:bodyPr/>
        <a:lstStyle/>
        <a:p>
          <a:r>
            <a:rPr lang="fr-FR" dirty="0"/>
            <a:t>Vous trouverez en PJ de ce message une sélection de quelques portraits, dont les illustrations sont toutes sous licence Creative </a:t>
          </a:r>
          <a:r>
            <a:rPr lang="fr-FR" dirty="0" err="1"/>
            <a:t>commons</a:t>
          </a:r>
          <a:r>
            <a:rPr lang="fr-FR" dirty="0"/>
            <a:t> ou dans le domaine public</a:t>
          </a:r>
        </a:p>
      </dgm:t>
    </dgm:pt>
    <dgm:pt modelId="{A42EACEE-A14D-4247-B407-664F546BCB12}" type="parTrans" cxnId="{5A1141AF-76DB-4780-B1D2-AD10CDEFBB3C}">
      <dgm:prSet/>
      <dgm:spPr/>
      <dgm:t>
        <a:bodyPr/>
        <a:lstStyle/>
        <a:p>
          <a:endParaRPr lang="fr-FR"/>
        </a:p>
      </dgm:t>
    </dgm:pt>
    <dgm:pt modelId="{33E18C3C-8C54-41D0-B549-0539ADD827B1}" type="sibTrans" cxnId="{5A1141AF-76DB-4780-B1D2-AD10CDEFBB3C}">
      <dgm:prSet/>
      <dgm:spPr/>
      <dgm:t>
        <a:bodyPr/>
        <a:lstStyle/>
        <a:p>
          <a:endParaRPr lang="fr-FR"/>
        </a:p>
      </dgm:t>
    </dgm:pt>
    <dgm:pt modelId="{7850C848-EBF0-47DB-8866-EAF5E239FE4D}">
      <dgm:prSet phldrT="[Texte]"/>
      <dgm:spPr/>
      <dgm:t>
        <a:bodyPr/>
        <a:lstStyle/>
        <a:p>
          <a:r>
            <a:rPr lang="fr-FR" dirty="0"/>
            <a:t>Voici également le lien de téléchargement </a:t>
          </a:r>
          <a:r>
            <a:rPr lang="fr-FR" dirty="0" err="1"/>
            <a:t>Wetransfer</a:t>
          </a:r>
          <a:r>
            <a:rPr lang="fr-FR" dirty="0"/>
            <a:t> vers l'intégralité des réalisations : </a:t>
          </a:r>
        </a:p>
        <a:p>
          <a:r>
            <a:rPr lang="fr-FR" dirty="0">
              <a:hlinkClick xmlns:r="http://schemas.openxmlformats.org/officeDocument/2006/relationships" r:id="rId1"/>
            </a:rPr>
            <a:t>https://we.tl/t-jQm70WqGgz</a:t>
          </a:r>
          <a:endParaRPr lang="fr-FR" dirty="0"/>
        </a:p>
      </dgm:t>
    </dgm:pt>
    <dgm:pt modelId="{9C761A7E-B2C4-4F50-9E2A-3E624C45D118}" type="parTrans" cxnId="{F8E63060-B979-4560-B4D4-66CB04D5D3F7}">
      <dgm:prSet/>
      <dgm:spPr/>
      <dgm:t>
        <a:bodyPr/>
        <a:lstStyle/>
        <a:p>
          <a:endParaRPr lang="fr-FR"/>
        </a:p>
      </dgm:t>
    </dgm:pt>
    <dgm:pt modelId="{BE40B4E2-3565-4C62-8DF9-DE6EC9CC95C7}" type="sibTrans" cxnId="{F8E63060-B979-4560-B4D4-66CB04D5D3F7}">
      <dgm:prSet/>
      <dgm:spPr/>
      <dgm:t>
        <a:bodyPr/>
        <a:lstStyle/>
        <a:p>
          <a:endParaRPr lang="fr-FR"/>
        </a:p>
      </dgm:t>
    </dgm:pt>
    <dgm:pt modelId="{F19CDCEF-B4C1-4873-A840-2396236AB0D3}">
      <dgm:prSet phldrT="[Texte]"/>
      <dgm:spPr/>
      <dgm:t>
        <a:bodyPr/>
        <a:lstStyle/>
        <a:p>
          <a:r>
            <a:rPr lang="fr-FR" dirty="0"/>
            <a:t>Lors de cette journée, nous avons recensé les langues parlées au LP et exposé des posters réalisés par des élèves de UPE2A et CAP</a:t>
          </a:r>
        </a:p>
      </dgm:t>
    </dgm:pt>
    <dgm:pt modelId="{999A693C-430E-4A72-8A99-B01451214853}" type="parTrans" cxnId="{04194F9F-7E49-46B0-A540-1BD1EFD0E519}">
      <dgm:prSet/>
      <dgm:spPr/>
      <dgm:t>
        <a:bodyPr/>
        <a:lstStyle/>
        <a:p>
          <a:endParaRPr lang="fr-FR"/>
        </a:p>
      </dgm:t>
    </dgm:pt>
    <dgm:pt modelId="{20BD8EBF-856E-4D7F-B7B6-4C34B4BE7B0C}" type="sibTrans" cxnId="{04194F9F-7E49-46B0-A540-1BD1EFD0E519}">
      <dgm:prSet/>
      <dgm:spPr/>
      <dgm:t>
        <a:bodyPr/>
        <a:lstStyle/>
        <a:p>
          <a:endParaRPr lang="fr-FR"/>
        </a:p>
      </dgm:t>
    </dgm:pt>
    <dgm:pt modelId="{0088F88B-7621-4C6C-92CE-2167F7C7C7D8}" type="pres">
      <dgm:prSet presAssocID="{C84756D7-0F5C-4D3A-9EAC-ABB310E2B9A6}" presName="diagram" presStyleCnt="0">
        <dgm:presLayoutVars>
          <dgm:dir/>
          <dgm:resizeHandles val="exact"/>
        </dgm:presLayoutVars>
      </dgm:prSet>
      <dgm:spPr/>
    </dgm:pt>
    <dgm:pt modelId="{127C9280-4E0D-4B42-BD85-55224A762D13}" type="pres">
      <dgm:prSet presAssocID="{27F47726-1CA5-4D95-8ACF-8A1A80234FCB}" presName="node" presStyleLbl="node1" presStyleIdx="0" presStyleCnt="5">
        <dgm:presLayoutVars>
          <dgm:bulletEnabled val="1"/>
        </dgm:presLayoutVars>
      </dgm:prSet>
      <dgm:spPr/>
    </dgm:pt>
    <dgm:pt modelId="{186DEB4A-3F49-4209-AF5E-A2C1B60A0E63}" type="pres">
      <dgm:prSet presAssocID="{CA595C6E-9C64-42E0-B374-BCE92C64718F}" presName="sibTrans" presStyleCnt="0"/>
      <dgm:spPr/>
    </dgm:pt>
    <dgm:pt modelId="{7D648FE0-F4FB-417F-AEC1-8F72FA7F7DCF}" type="pres">
      <dgm:prSet presAssocID="{91D4DB02-6A68-470A-B9A2-B2ADB2424F77}" presName="node" presStyleLbl="node1" presStyleIdx="1" presStyleCnt="5">
        <dgm:presLayoutVars>
          <dgm:bulletEnabled val="1"/>
        </dgm:presLayoutVars>
      </dgm:prSet>
      <dgm:spPr/>
    </dgm:pt>
    <dgm:pt modelId="{7EAC9568-240E-409D-8FD7-31CE87BD2A78}" type="pres">
      <dgm:prSet presAssocID="{2DCBF5AC-3156-46AD-B514-EDFE133F8A6A}" presName="sibTrans" presStyleCnt="0"/>
      <dgm:spPr/>
    </dgm:pt>
    <dgm:pt modelId="{41B22ABF-83E1-41B9-8BA7-C3461D1FEFA7}" type="pres">
      <dgm:prSet presAssocID="{2C67898A-5484-4998-9452-37C2E53DB98B}" presName="node" presStyleLbl="node1" presStyleIdx="2" presStyleCnt="5">
        <dgm:presLayoutVars>
          <dgm:bulletEnabled val="1"/>
        </dgm:presLayoutVars>
      </dgm:prSet>
      <dgm:spPr/>
    </dgm:pt>
    <dgm:pt modelId="{0D7D8A13-0285-4D32-BD63-A38DD2D45232}" type="pres">
      <dgm:prSet presAssocID="{33E18C3C-8C54-41D0-B549-0539ADD827B1}" presName="sibTrans" presStyleCnt="0"/>
      <dgm:spPr/>
    </dgm:pt>
    <dgm:pt modelId="{D0266E96-9F81-460F-91F8-DF6258344F04}" type="pres">
      <dgm:prSet presAssocID="{7850C848-EBF0-47DB-8866-EAF5E239FE4D}" presName="node" presStyleLbl="node1" presStyleIdx="3" presStyleCnt="5">
        <dgm:presLayoutVars>
          <dgm:bulletEnabled val="1"/>
        </dgm:presLayoutVars>
      </dgm:prSet>
      <dgm:spPr/>
    </dgm:pt>
    <dgm:pt modelId="{C4188BCB-E70B-4EAA-B605-15BA4D7512F2}" type="pres">
      <dgm:prSet presAssocID="{BE40B4E2-3565-4C62-8DF9-DE6EC9CC95C7}" presName="sibTrans" presStyleCnt="0"/>
      <dgm:spPr/>
    </dgm:pt>
    <dgm:pt modelId="{1E985FF8-650F-46CB-A1F3-9A4BD4081725}" type="pres">
      <dgm:prSet presAssocID="{F19CDCEF-B4C1-4873-A840-2396236AB0D3}" presName="node" presStyleLbl="node1" presStyleIdx="4" presStyleCnt="5">
        <dgm:presLayoutVars>
          <dgm:bulletEnabled val="1"/>
        </dgm:presLayoutVars>
      </dgm:prSet>
      <dgm:spPr/>
    </dgm:pt>
  </dgm:ptLst>
  <dgm:cxnLst>
    <dgm:cxn modelId="{9A7F5106-CDC4-4A60-866E-926C40C4E650}" type="presOf" srcId="{C84756D7-0F5C-4D3A-9EAC-ABB310E2B9A6}" destId="{0088F88B-7621-4C6C-92CE-2167F7C7C7D8}" srcOrd="0" destOrd="0" presId="urn:microsoft.com/office/officeart/2005/8/layout/default"/>
    <dgm:cxn modelId="{B28EC513-93D3-4E9F-B5D2-10D2D61B9F82}" type="presOf" srcId="{27F47726-1CA5-4D95-8ACF-8A1A80234FCB}" destId="{127C9280-4E0D-4B42-BD85-55224A762D13}" srcOrd="0" destOrd="0" presId="urn:microsoft.com/office/officeart/2005/8/layout/default"/>
    <dgm:cxn modelId="{C8E4A62A-BB70-4A55-8CD0-3EA5866BB301}" type="presOf" srcId="{F19CDCEF-B4C1-4873-A840-2396236AB0D3}" destId="{1E985FF8-650F-46CB-A1F3-9A4BD4081725}" srcOrd="0" destOrd="0" presId="urn:microsoft.com/office/officeart/2005/8/layout/default"/>
    <dgm:cxn modelId="{C5A84D5C-26E9-441D-A3D3-267DB5C48A98}" type="presOf" srcId="{7850C848-EBF0-47DB-8866-EAF5E239FE4D}" destId="{D0266E96-9F81-460F-91F8-DF6258344F04}" srcOrd="0" destOrd="0" presId="urn:microsoft.com/office/officeart/2005/8/layout/default"/>
    <dgm:cxn modelId="{F8E63060-B979-4560-B4D4-66CB04D5D3F7}" srcId="{C84756D7-0F5C-4D3A-9EAC-ABB310E2B9A6}" destId="{7850C848-EBF0-47DB-8866-EAF5E239FE4D}" srcOrd="3" destOrd="0" parTransId="{9C761A7E-B2C4-4F50-9E2A-3E624C45D118}" sibTransId="{BE40B4E2-3565-4C62-8DF9-DE6EC9CC95C7}"/>
    <dgm:cxn modelId="{3426E76F-5577-49FE-B51F-5BF994964653}" srcId="{C84756D7-0F5C-4D3A-9EAC-ABB310E2B9A6}" destId="{91D4DB02-6A68-470A-B9A2-B2ADB2424F77}" srcOrd="1" destOrd="0" parTransId="{DAA064E6-26E4-4487-A123-5C8F6CDE11AB}" sibTransId="{2DCBF5AC-3156-46AD-B514-EDFE133F8A6A}"/>
    <dgm:cxn modelId="{2C2E657C-474C-4E06-95E9-A10BFA933ACB}" srcId="{C84756D7-0F5C-4D3A-9EAC-ABB310E2B9A6}" destId="{27F47726-1CA5-4D95-8ACF-8A1A80234FCB}" srcOrd="0" destOrd="0" parTransId="{80747E10-203B-4460-8F95-6CDCD45B297E}" sibTransId="{CA595C6E-9C64-42E0-B374-BCE92C64718F}"/>
    <dgm:cxn modelId="{04194F9F-7E49-46B0-A540-1BD1EFD0E519}" srcId="{C84756D7-0F5C-4D3A-9EAC-ABB310E2B9A6}" destId="{F19CDCEF-B4C1-4873-A840-2396236AB0D3}" srcOrd="4" destOrd="0" parTransId="{999A693C-430E-4A72-8A99-B01451214853}" sibTransId="{20BD8EBF-856E-4D7F-B7B6-4C34B4BE7B0C}"/>
    <dgm:cxn modelId="{5A1141AF-76DB-4780-B1D2-AD10CDEFBB3C}" srcId="{C84756D7-0F5C-4D3A-9EAC-ABB310E2B9A6}" destId="{2C67898A-5484-4998-9452-37C2E53DB98B}" srcOrd="2" destOrd="0" parTransId="{A42EACEE-A14D-4247-B407-664F546BCB12}" sibTransId="{33E18C3C-8C54-41D0-B549-0539ADD827B1}"/>
    <dgm:cxn modelId="{308954B6-3614-4ADB-BAE7-1D90DAA7AED8}" type="presOf" srcId="{91D4DB02-6A68-470A-B9A2-B2ADB2424F77}" destId="{7D648FE0-F4FB-417F-AEC1-8F72FA7F7DCF}" srcOrd="0" destOrd="0" presId="urn:microsoft.com/office/officeart/2005/8/layout/default"/>
    <dgm:cxn modelId="{93587BFD-0491-47FD-93AB-E488C4053970}" type="presOf" srcId="{2C67898A-5484-4998-9452-37C2E53DB98B}" destId="{41B22ABF-83E1-41B9-8BA7-C3461D1FEFA7}" srcOrd="0" destOrd="0" presId="urn:microsoft.com/office/officeart/2005/8/layout/default"/>
    <dgm:cxn modelId="{D21529D8-7D30-4A6F-A4ED-62AB0F624149}" type="presParOf" srcId="{0088F88B-7621-4C6C-92CE-2167F7C7C7D8}" destId="{127C9280-4E0D-4B42-BD85-55224A762D13}" srcOrd="0" destOrd="0" presId="urn:microsoft.com/office/officeart/2005/8/layout/default"/>
    <dgm:cxn modelId="{B3B39C74-16FA-4F3C-8973-81B6070C491C}" type="presParOf" srcId="{0088F88B-7621-4C6C-92CE-2167F7C7C7D8}" destId="{186DEB4A-3F49-4209-AF5E-A2C1B60A0E63}" srcOrd="1" destOrd="0" presId="urn:microsoft.com/office/officeart/2005/8/layout/default"/>
    <dgm:cxn modelId="{0B57733F-568A-4F52-BC39-73ABB81A3C2E}" type="presParOf" srcId="{0088F88B-7621-4C6C-92CE-2167F7C7C7D8}" destId="{7D648FE0-F4FB-417F-AEC1-8F72FA7F7DCF}" srcOrd="2" destOrd="0" presId="urn:microsoft.com/office/officeart/2005/8/layout/default"/>
    <dgm:cxn modelId="{DE89FE33-8927-437F-ACBB-A1B5F531AF45}" type="presParOf" srcId="{0088F88B-7621-4C6C-92CE-2167F7C7C7D8}" destId="{7EAC9568-240E-409D-8FD7-31CE87BD2A78}" srcOrd="3" destOrd="0" presId="urn:microsoft.com/office/officeart/2005/8/layout/default"/>
    <dgm:cxn modelId="{60EF52A5-F1B2-450A-9BAA-CC5DB8B05F82}" type="presParOf" srcId="{0088F88B-7621-4C6C-92CE-2167F7C7C7D8}" destId="{41B22ABF-83E1-41B9-8BA7-C3461D1FEFA7}" srcOrd="4" destOrd="0" presId="urn:microsoft.com/office/officeart/2005/8/layout/default"/>
    <dgm:cxn modelId="{0C66DF1D-0C1C-488E-B6EE-741B88AA2497}" type="presParOf" srcId="{0088F88B-7621-4C6C-92CE-2167F7C7C7D8}" destId="{0D7D8A13-0285-4D32-BD63-A38DD2D45232}" srcOrd="5" destOrd="0" presId="urn:microsoft.com/office/officeart/2005/8/layout/default"/>
    <dgm:cxn modelId="{5F30CFDB-4642-4E37-8342-02FD836DB203}" type="presParOf" srcId="{0088F88B-7621-4C6C-92CE-2167F7C7C7D8}" destId="{D0266E96-9F81-460F-91F8-DF6258344F04}" srcOrd="6" destOrd="0" presId="urn:microsoft.com/office/officeart/2005/8/layout/default"/>
    <dgm:cxn modelId="{67D77EE7-36A0-429C-A124-F91C3D8157B5}" type="presParOf" srcId="{0088F88B-7621-4C6C-92CE-2167F7C7C7D8}" destId="{C4188BCB-E70B-4EAA-B605-15BA4D7512F2}" srcOrd="7" destOrd="0" presId="urn:microsoft.com/office/officeart/2005/8/layout/default"/>
    <dgm:cxn modelId="{B0DAAB9A-5EE5-41A1-AA77-FE76AEB9C013}" type="presParOf" srcId="{0088F88B-7621-4C6C-92CE-2167F7C7C7D8}" destId="{1E985FF8-650F-46CB-A1F3-9A4BD40817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4B79D-B792-4584-9225-CFB34B7B3C18}" type="doc">
      <dgm:prSet loTypeId="urn:microsoft.com/office/officeart/2005/8/layout/cycle6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355BBC-51BB-4416-AB0A-3AD7BF504349}">
      <dgm:prSet/>
      <dgm:spPr/>
      <dgm:t>
        <a:bodyPr/>
        <a:lstStyle/>
        <a:p>
          <a:r>
            <a: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 : </a:t>
          </a:r>
          <a:r>
            <a:rPr lang="fr-FR" b="0" i="0" u="none"/>
            <a:t>Freya Duriez-McIntosh</a:t>
          </a:r>
          <a:r>
            <a: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0A82A-9ABA-4356-A2ED-9A2D43205C5F}" type="parTrans" cxnId="{D4C3CAB6-9664-4A98-9C14-735D56CFF52D}">
      <dgm:prSet/>
      <dgm:spPr/>
      <dgm:t>
        <a:bodyPr/>
        <a:lstStyle/>
        <a:p>
          <a:endParaRPr lang="en-US"/>
        </a:p>
      </dgm:t>
    </dgm:pt>
    <dgm:pt modelId="{0FAEF51E-172F-4A0A-8DFE-CE95C081A23F}" type="sibTrans" cxnId="{D4C3CAB6-9664-4A98-9C14-735D56CFF52D}">
      <dgm:prSet/>
      <dgm:spPr/>
      <dgm:t>
        <a:bodyPr/>
        <a:lstStyle/>
        <a:p>
          <a:endParaRPr lang="en-US"/>
        </a:p>
      </dgm:t>
    </dgm:pt>
    <dgm:pt modelId="{1E064AF3-96CF-4CF2-AD96-E60FD3CC2B1A}">
      <dgm:prSet/>
      <dgm:spPr/>
      <dgm:t>
        <a:bodyPr/>
        <a:lstStyle/>
        <a:p>
          <a:r>
            <a:rPr lang="fr-FR"/>
            <a:t>8h au LP et 4h au collège Le Chapitre.</a:t>
          </a:r>
          <a:endParaRPr lang="en-US"/>
        </a:p>
      </dgm:t>
    </dgm:pt>
    <dgm:pt modelId="{738432FB-CC6C-4B1A-A034-A8811271B06B}" type="parTrans" cxnId="{AD637AA9-E3B4-4FD8-8347-4BDDF686EF67}">
      <dgm:prSet/>
      <dgm:spPr/>
      <dgm:t>
        <a:bodyPr/>
        <a:lstStyle/>
        <a:p>
          <a:endParaRPr lang="en-US"/>
        </a:p>
      </dgm:t>
    </dgm:pt>
    <dgm:pt modelId="{E34C863B-43B1-4415-A53C-6C19302FD395}" type="sibTrans" cxnId="{AD637AA9-E3B4-4FD8-8347-4BDDF686EF67}">
      <dgm:prSet/>
      <dgm:spPr/>
      <dgm:t>
        <a:bodyPr/>
        <a:lstStyle/>
        <a:p>
          <a:endParaRPr lang="en-US"/>
        </a:p>
      </dgm:t>
    </dgm:pt>
    <dgm:pt modelId="{FB626C0B-75A5-4921-8690-4C405DE55A3D}" type="pres">
      <dgm:prSet presAssocID="{D484B79D-B792-4584-9225-CFB34B7B3C18}" presName="cycle" presStyleCnt="0">
        <dgm:presLayoutVars>
          <dgm:dir/>
          <dgm:resizeHandles val="exact"/>
        </dgm:presLayoutVars>
      </dgm:prSet>
      <dgm:spPr/>
    </dgm:pt>
    <dgm:pt modelId="{8627D369-69C9-411C-999E-D03CB9A5C31A}" type="pres">
      <dgm:prSet presAssocID="{E9355BBC-51BB-4416-AB0A-3AD7BF504349}" presName="node" presStyleLbl="node1" presStyleIdx="0" presStyleCnt="2">
        <dgm:presLayoutVars>
          <dgm:bulletEnabled val="1"/>
        </dgm:presLayoutVars>
      </dgm:prSet>
      <dgm:spPr/>
    </dgm:pt>
    <dgm:pt modelId="{CB5E4531-0015-4016-97EE-D24C5A6B32F0}" type="pres">
      <dgm:prSet presAssocID="{E9355BBC-51BB-4416-AB0A-3AD7BF504349}" presName="spNode" presStyleCnt="0"/>
      <dgm:spPr/>
    </dgm:pt>
    <dgm:pt modelId="{5852E518-C470-4EB4-8C7B-A6F01A268F24}" type="pres">
      <dgm:prSet presAssocID="{0FAEF51E-172F-4A0A-8DFE-CE95C081A23F}" presName="sibTrans" presStyleLbl="sibTrans1D1" presStyleIdx="0" presStyleCnt="2"/>
      <dgm:spPr/>
    </dgm:pt>
    <dgm:pt modelId="{3CCBD09C-CB1A-41B9-AB1B-21B5CB4D1D63}" type="pres">
      <dgm:prSet presAssocID="{1E064AF3-96CF-4CF2-AD96-E60FD3CC2B1A}" presName="node" presStyleLbl="node1" presStyleIdx="1" presStyleCnt="2">
        <dgm:presLayoutVars>
          <dgm:bulletEnabled val="1"/>
        </dgm:presLayoutVars>
      </dgm:prSet>
      <dgm:spPr/>
    </dgm:pt>
    <dgm:pt modelId="{155E71B0-BF4E-4BC6-B101-8FBACA345C86}" type="pres">
      <dgm:prSet presAssocID="{1E064AF3-96CF-4CF2-AD96-E60FD3CC2B1A}" presName="spNode" presStyleCnt="0"/>
      <dgm:spPr/>
    </dgm:pt>
    <dgm:pt modelId="{11A70057-87DC-49B9-94D2-E603F0B4B5E3}" type="pres">
      <dgm:prSet presAssocID="{E34C863B-43B1-4415-A53C-6C19302FD395}" presName="sibTrans" presStyleLbl="sibTrans1D1" presStyleIdx="1" presStyleCnt="2"/>
      <dgm:spPr/>
    </dgm:pt>
  </dgm:ptLst>
  <dgm:cxnLst>
    <dgm:cxn modelId="{F9CD8A03-64E4-48E1-8967-2BA23889FA02}" type="presOf" srcId="{E9355BBC-51BB-4416-AB0A-3AD7BF504349}" destId="{8627D369-69C9-411C-999E-D03CB9A5C31A}" srcOrd="0" destOrd="0" presId="urn:microsoft.com/office/officeart/2005/8/layout/cycle6"/>
    <dgm:cxn modelId="{22893841-7FED-493B-897C-0A349A52942E}" type="presOf" srcId="{1E064AF3-96CF-4CF2-AD96-E60FD3CC2B1A}" destId="{3CCBD09C-CB1A-41B9-AB1B-21B5CB4D1D63}" srcOrd="0" destOrd="0" presId="urn:microsoft.com/office/officeart/2005/8/layout/cycle6"/>
    <dgm:cxn modelId="{AD637AA9-E3B4-4FD8-8347-4BDDF686EF67}" srcId="{D484B79D-B792-4584-9225-CFB34B7B3C18}" destId="{1E064AF3-96CF-4CF2-AD96-E60FD3CC2B1A}" srcOrd="1" destOrd="0" parTransId="{738432FB-CC6C-4B1A-A034-A8811271B06B}" sibTransId="{E34C863B-43B1-4415-A53C-6C19302FD395}"/>
    <dgm:cxn modelId="{82DBF2AD-8060-4638-8F26-71AF495394FB}" type="presOf" srcId="{0FAEF51E-172F-4A0A-8DFE-CE95C081A23F}" destId="{5852E518-C470-4EB4-8C7B-A6F01A268F24}" srcOrd="0" destOrd="0" presId="urn:microsoft.com/office/officeart/2005/8/layout/cycle6"/>
    <dgm:cxn modelId="{D4C3CAB6-9664-4A98-9C14-735D56CFF52D}" srcId="{D484B79D-B792-4584-9225-CFB34B7B3C18}" destId="{E9355BBC-51BB-4416-AB0A-3AD7BF504349}" srcOrd="0" destOrd="0" parTransId="{EB20A82A-9ABA-4356-A2ED-9A2D43205C5F}" sibTransId="{0FAEF51E-172F-4A0A-8DFE-CE95C081A23F}"/>
    <dgm:cxn modelId="{FE5E09C1-2D0C-47E0-A53F-EA17E68C5B07}" type="presOf" srcId="{E34C863B-43B1-4415-A53C-6C19302FD395}" destId="{11A70057-87DC-49B9-94D2-E603F0B4B5E3}" srcOrd="0" destOrd="0" presId="urn:microsoft.com/office/officeart/2005/8/layout/cycle6"/>
    <dgm:cxn modelId="{1ED3BCE3-82F1-419B-96DC-337703494D5B}" type="presOf" srcId="{D484B79D-B792-4584-9225-CFB34B7B3C18}" destId="{FB626C0B-75A5-4921-8690-4C405DE55A3D}" srcOrd="0" destOrd="0" presId="urn:microsoft.com/office/officeart/2005/8/layout/cycle6"/>
    <dgm:cxn modelId="{0C24B3A4-01E9-418D-A49D-8627630DCF69}" type="presParOf" srcId="{FB626C0B-75A5-4921-8690-4C405DE55A3D}" destId="{8627D369-69C9-411C-999E-D03CB9A5C31A}" srcOrd="0" destOrd="0" presId="urn:microsoft.com/office/officeart/2005/8/layout/cycle6"/>
    <dgm:cxn modelId="{90C2669E-6FB0-4B5C-B431-113749157440}" type="presParOf" srcId="{FB626C0B-75A5-4921-8690-4C405DE55A3D}" destId="{CB5E4531-0015-4016-97EE-D24C5A6B32F0}" srcOrd="1" destOrd="0" presId="urn:microsoft.com/office/officeart/2005/8/layout/cycle6"/>
    <dgm:cxn modelId="{BC33CECF-58C7-4343-BBEA-3B455A30E2F8}" type="presParOf" srcId="{FB626C0B-75A5-4921-8690-4C405DE55A3D}" destId="{5852E518-C470-4EB4-8C7B-A6F01A268F24}" srcOrd="2" destOrd="0" presId="urn:microsoft.com/office/officeart/2005/8/layout/cycle6"/>
    <dgm:cxn modelId="{F570D870-1D40-4CE2-A6C6-339057BC68D1}" type="presParOf" srcId="{FB626C0B-75A5-4921-8690-4C405DE55A3D}" destId="{3CCBD09C-CB1A-41B9-AB1B-21B5CB4D1D63}" srcOrd="3" destOrd="0" presId="urn:microsoft.com/office/officeart/2005/8/layout/cycle6"/>
    <dgm:cxn modelId="{E9D55FDF-93BF-412C-8CF4-FB02046098B7}" type="presParOf" srcId="{FB626C0B-75A5-4921-8690-4C405DE55A3D}" destId="{155E71B0-BF4E-4BC6-B101-8FBACA345C86}" srcOrd="4" destOrd="0" presId="urn:microsoft.com/office/officeart/2005/8/layout/cycle6"/>
    <dgm:cxn modelId="{AB862787-B7C2-4E54-B2E0-15E94B7CE4E9}" type="presParOf" srcId="{FB626C0B-75A5-4921-8690-4C405DE55A3D}" destId="{11A70057-87DC-49B9-94D2-E603F0B4B5E3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9280-4E0D-4B42-BD85-55224A762D13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Plusieurs classes du LP Antoine encadrées par Mme Dumont et Mme Jalil (enseignante de la classe d'UPE2A) ont participé au concours de portraits chinois organisé par la </a:t>
          </a:r>
          <a:r>
            <a:rPr lang="fr-FR" sz="1500" kern="1200" dirty="0" err="1"/>
            <a:t>Dareic</a:t>
          </a:r>
          <a:endParaRPr lang="fr-FR" sz="1500" kern="1200" dirty="0"/>
        </a:p>
      </dsp:txBody>
      <dsp:txXfrm>
        <a:off x="720090" y="1230"/>
        <a:ext cx="2550318" cy="1530191"/>
      </dsp:txXfrm>
    </dsp:sp>
    <dsp:sp modelId="{7D648FE0-F4FB-417F-AEC1-8F72FA7F7DCF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46 portraits faits par des élèves de </a:t>
          </a:r>
          <a:r>
            <a:rPr lang="fr-FR" sz="1500" kern="1200" dirty="0" err="1"/>
            <a:t>Tle</a:t>
          </a:r>
          <a:r>
            <a:rPr lang="fr-FR" sz="1500" kern="1200" dirty="0"/>
            <a:t> Bac Pro MS, de CAP CIP et AS et d'UPE2A</a:t>
          </a:r>
        </a:p>
      </dsp:txBody>
      <dsp:txXfrm>
        <a:off x="3525440" y="1230"/>
        <a:ext cx="2550318" cy="1530191"/>
      </dsp:txXfrm>
    </dsp:sp>
    <dsp:sp modelId="{41B22ABF-83E1-41B9-8BA7-C3461D1FEFA7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Vous trouverez en PJ de ce message une sélection de quelques portraits, dont les illustrations sont toutes sous licence Creative </a:t>
          </a:r>
          <a:r>
            <a:rPr lang="fr-FR" sz="1500" kern="1200" dirty="0" err="1"/>
            <a:t>commons</a:t>
          </a:r>
          <a:r>
            <a:rPr lang="fr-FR" sz="1500" kern="1200" dirty="0"/>
            <a:t> ou dans le domaine public</a:t>
          </a:r>
        </a:p>
      </dsp:txBody>
      <dsp:txXfrm>
        <a:off x="6330791" y="1230"/>
        <a:ext cx="2550318" cy="1530191"/>
      </dsp:txXfrm>
    </dsp:sp>
    <dsp:sp modelId="{D0266E96-9F81-460F-91F8-DF6258344F04}">
      <dsp:nvSpPr>
        <dsp:cNvPr id="0" name=""/>
        <dsp:cNvSpPr/>
      </dsp:nvSpPr>
      <dsp:spPr>
        <a:xfrm>
          <a:off x="2122765" y="1786453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Voici également le lien de téléchargement </a:t>
          </a:r>
          <a:r>
            <a:rPr lang="fr-FR" sz="1500" kern="1200" dirty="0" err="1"/>
            <a:t>Wetransfer</a:t>
          </a:r>
          <a:r>
            <a:rPr lang="fr-FR" sz="1500" kern="1200" dirty="0"/>
            <a:t> vers l'intégralité des réalisations : 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hlinkClick xmlns:r="http://schemas.openxmlformats.org/officeDocument/2006/relationships" r:id="rId1"/>
            </a:rPr>
            <a:t>https://we.tl/t-jQm70WqGgz</a:t>
          </a:r>
          <a:endParaRPr lang="fr-FR" sz="1500" kern="1200" dirty="0"/>
        </a:p>
      </dsp:txBody>
      <dsp:txXfrm>
        <a:off x="2122765" y="1786453"/>
        <a:ext cx="2550318" cy="1530191"/>
      </dsp:txXfrm>
    </dsp:sp>
    <dsp:sp modelId="{1E985FF8-650F-46CB-A1F3-9A4BD4081725}">
      <dsp:nvSpPr>
        <dsp:cNvPr id="0" name=""/>
        <dsp:cNvSpPr/>
      </dsp:nvSpPr>
      <dsp:spPr>
        <a:xfrm>
          <a:off x="4928115" y="1786453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Lors de cette journée, nous avons recensé les langues parlées au LP et exposé des posters réalisés par des élèves de UPE2A et CAP</a:t>
          </a:r>
        </a:p>
      </dsp:txBody>
      <dsp:txXfrm>
        <a:off x="4928115" y="1786453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D369-69C9-411C-999E-D03CB9A5C31A}">
      <dsp:nvSpPr>
        <dsp:cNvPr id="0" name=""/>
        <dsp:cNvSpPr/>
      </dsp:nvSpPr>
      <dsp:spPr>
        <a:xfrm>
          <a:off x="530951" y="857196"/>
          <a:ext cx="2468529" cy="1604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 : </a:t>
          </a:r>
          <a:r>
            <a:rPr lang="fr-FR" sz="3100" b="0" i="0" u="none" kern="1200"/>
            <a:t>Freya Duriez-McIntosh</a:t>
          </a:r>
          <a:r>
            <a:rPr lang="fr-FR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278" y="935523"/>
        <a:ext cx="2311875" cy="1447889"/>
      </dsp:txXfrm>
    </dsp:sp>
    <dsp:sp modelId="{5852E518-C470-4EB4-8C7B-A6F01A268F24}">
      <dsp:nvSpPr>
        <dsp:cNvPr id="0" name=""/>
        <dsp:cNvSpPr/>
      </dsp:nvSpPr>
      <dsp:spPr>
        <a:xfrm>
          <a:off x="1765215" y="296250"/>
          <a:ext cx="2726434" cy="2726434"/>
        </a:xfrm>
        <a:custGeom>
          <a:avLst/>
          <a:gdLst/>
          <a:ahLst/>
          <a:cxnLst/>
          <a:rect l="0" t="0" r="0" b="0"/>
          <a:pathLst>
            <a:path>
              <a:moveTo>
                <a:pt x="274189" y="543229"/>
              </a:moveTo>
              <a:arcTo wR="1363217" hR="1363217" stAng="13018684" swAng="636263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BD09C-CB1A-41B9-AB1B-21B5CB4D1D63}">
      <dsp:nvSpPr>
        <dsp:cNvPr id="0" name=""/>
        <dsp:cNvSpPr/>
      </dsp:nvSpPr>
      <dsp:spPr>
        <a:xfrm>
          <a:off x="3257385" y="857196"/>
          <a:ext cx="2468529" cy="1604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8h au LP et 4h au collège Le Chapitre.</a:t>
          </a:r>
          <a:endParaRPr lang="en-US" sz="3100" kern="1200"/>
        </a:p>
      </dsp:txBody>
      <dsp:txXfrm>
        <a:off x="3335712" y="935523"/>
        <a:ext cx="2311875" cy="1447889"/>
      </dsp:txXfrm>
    </dsp:sp>
    <dsp:sp modelId="{11A70057-87DC-49B9-94D2-E603F0B4B5E3}">
      <dsp:nvSpPr>
        <dsp:cNvPr id="0" name=""/>
        <dsp:cNvSpPr/>
      </dsp:nvSpPr>
      <dsp:spPr>
        <a:xfrm>
          <a:off x="1765215" y="296250"/>
          <a:ext cx="2726434" cy="2726434"/>
        </a:xfrm>
        <a:custGeom>
          <a:avLst/>
          <a:gdLst/>
          <a:ahLst/>
          <a:cxnLst/>
          <a:rect l="0" t="0" r="0" b="0"/>
          <a:pathLst>
            <a:path>
              <a:moveTo>
                <a:pt x="2452244" y="2183204"/>
              </a:moveTo>
              <a:arcTo wR="1363217" hR="1363217" stAng="2218684" swAng="636263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3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0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1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0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5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1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0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8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4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1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5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9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8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C0487-4237-49EF-BD9C-0DF6C12B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5504"/>
          </a:xfrm>
        </p:spPr>
        <p:txBody>
          <a:bodyPr/>
          <a:lstStyle/>
          <a:p>
            <a:r>
              <a:rPr lang="fr-FR" sz="5200" dirty="0"/>
              <a:t>Projets Langues Vivantes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BE1558-D5F6-4AA2-BD1C-F6EA6D702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67438"/>
          </a:xfrm>
        </p:spPr>
        <p:txBody>
          <a:bodyPr>
            <a:normAutofit fontScale="77500" lnSpcReduction="20000"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Anglais avec Mme DUMONT</a:t>
            </a:r>
          </a:p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2018-2019.</a:t>
            </a:r>
          </a:p>
        </p:txBody>
      </p:sp>
    </p:spTree>
    <p:extLst>
      <p:ext uri="{BB962C8B-B14F-4D97-AF65-F5344CB8AC3E}">
        <p14:creationId xmlns:p14="http://schemas.microsoft.com/office/powerpoint/2010/main" val="314471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D1F686D-C182-4473-8CC9-5E41AE54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700">
                <a:solidFill>
                  <a:srgbClr val="262626"/>
                </a:solidFill>
                <a:latin typeface="Berlin Sans FB" panose="020E0602020502020306" pitchFamily="34" charset="0"/>
              </a:rPr>
              <a:t>Projet F.E.M.</a:t>
            </a:r>
            <a:br>
              <a:rPr lang="fr-FR" sz="3700">
                <a:solidFill>
                  <a:srgbClr val="262626"/>
                </a:solidFill>
                <a:latin typeface="Berlin Sans FB" panose="020E0602020502020306" pitchFamily="34" charset="0"/>
              </a:rPr>
            </a:br>
            <a:r>
              <a:rPr lang="fr-FR" sz="3700">
                <a:solidFill>
                  <a:srgbClr val="262626"/>
                </a:solidFill>
                <a:latin typeface="Berlin Sans FB" panose="020E0602020502020306" pitchFamily="34" charset="0"/>
              </a:rPr>
              <a:t>France –Europe-Maroc</a:t>
            </a:r>
            <a:endParaRPr lang="fr-FR" sz="3700">
              <a:solidFill>
                <a:srgbClr val="26262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D784736C-8762-41A1-BCD3-5A747840C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478734"/>
            <a:ext cx="3876801" cy="372172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BB370-FF83-4FCA-BD45-065D3A88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« cultivons notre jardin , </a:t>
            </a:r>
          </a:p>
          <a:p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  </a:t>
            </a:r>
            <a:r>
              <a:rPr lang="fr-FR" b="1">
                <a:solidFill>
                  <a:srgbClr val="262626"/>
                </a:solidFill>
                <a:latin typeface="Algerian" panose="04020705040A02060702" pitchFamily="82" charset="0"/>
              </a:rPr>
              <a:t>Preservons</a:t>
            </a:r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 notre bien,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      </a:t>
            </a:r>
            <a:r>
              <a:rPr lang="fr-FR" b="1">
                <a:solidFill>
                  <a:srgbClr val="262626"/>
                </a:solidFill>
                <a:latin typeface="Algerian" panose="04020705040A02060702" pitchFamily="82" charset="0"/>
              </a:rPr>
              <a:t>Preparons</a:t>
            </a:r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 les citoyens       de demain. »</a:t>
            </a:r>
          </a:p>
          <a:p>
            <a:pPr marL="0" indent="0">
              <a:buNone/>
            </a:pPr>
            <a:r>
              <a:rPr lang="fr-FR" b="1" dirty="0">
                <a:solidFill>
                  <a:srgbClr val="262626"/>
                </a:solidFill>
                <a:latin typeface="Algerian" panose="04020705040A02060702" pitchFamily="82" charset="0"/>
              </a:rPr>
              <a:t>Les Cap C.I.P. REJOIGNENT LE PROJET DE M.IDBAZZI AVEC LES PLP.</a:t>
            </a:r>
          </a:p>
          <a:p>
            <a:endParaRPr lang="fr-FR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6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E8901-3EC1-4CCA-8A24-F800BFD0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262626"/>
                </a:solidFill>
                <a:latin typeface="Berlin Sans FB" panose="020E0602020502020306" pitchFamily="34" charset="0"/>
              </a:rPr>
              <a:t>Notre projet:</a:t>
            </a:r>
            <a:endParaRPr lang="fr-FR">
              <a:solidFill>
                <a:srgbClr val="262626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FF3E2-7F5E-4DBB-BF28-12F4150F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CREATION D’UNE MINI-FERME VISANT A :</a:t>
            </a:r>
          </a:p>
          <a:p>
            <a:pPr marL="0" indent="0">
              <a:lnSpc>
                <a:spcPct val="90000"/>
              </a:lnSpc>
              <a:buNone/>
            </a:pPr>
            <a:endParaRPr lang="fr-FR" sz="1900">
              <a:solidFill>
                <a:srgbClr val="262626"/>
              </a:solidFill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Produire des cultures biologiques et diversifiées ;</a:t>
            </a:r>
          </a:p>
          <a:p>
            <a:pPr>
              <a:lnSpc>
                <a:spcPct val="90000"/>
              </a:lnSpc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Mettre en œuvre des pratiques de recyclage ;</a:t>
            </a:r>
          </a:p>
          <a:p>
            <a:pPr>
              <a:lnSpc>
                <a:spcPct val="90000"/>
              </a:lnSpc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Utiliser des ressources naturelles (différentes énergies…) ;</a:t>
            </a:r>
          </a:p>
          <a:p>
            <a:pPr>
              <a:lnSpc>
                <a:spcPct val="90000"/>
              </a:lnSpc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S’ouvrir à l’international ; </a:t>
            </a:r>
          </a:p>
          <a:p>
            <a:pPr>
              <a:lnSpc>
                <a:spcPct val="90000"/>
              </a:lnSpc>
            </a:pPr>
            <a:r>
              <a:rPr lang="fr-FR" sz="1900">
                <a:solidFill>
                  <a:srgbClr val="262626"/>
                </a:solidFill>
                <a:latin typeface="Berlin Sans FB" panose="020E0602020502020306" pitchFamily="34" charset="0"/>
              </a:rPr>
              <a:t>Travailler en partenariat avec une école locale marocaine.</a:t>
            </a:r>
          </a:p>
          <a:p>
            <a:pPr>
              <a:lnSpc>
                <a:spcPct val="90000"/>
              </a:lnSpc>
            </a:pPr>
            <a:endParaRPr lang="fr-FR" sz="1900">
              <a:solidFill>
                <a:srgbClr val="26262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ED39C7-A6AD-42B6-95D9-EBA18F42E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2985947"/>
            <a:ext cx="2739728" cy="228310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1157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275DC2-259A-4E72-A58F-BD1EE82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En français, en 2LOG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4F6816-2A34-4800-9878-989FF84F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Un rallye lecture sur le genre policier.</a:t>
            </a:r>
          </a:p>
        </p:txBody>
      </p:sp>
      <p:pic>
        <p:nvPicPr>
          <p:cNvPr id="8" name="Espace réservé du contenu 4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407331EA-A8E8-4064-A69F-B9E36359F9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09" r="3" b="3"/>
          <a:stretch/>
        </p:blipFill>
        <p:spPr>
          <a:xfrm>
            <a:off x="5695106" y="982131"/>
            <a:ext cx="4916589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7314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03A8B-99B3-49FF-A4EB-A8024847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Concours « journée des langues"</a:t>
            </a:r>
          </a:p>
        </p:txBody>
      </p:sp>
      <p:graphicFrame>
        <p:nvGraphicFramePr>
          <p:cNvPr id="20" name="Espace réservé du contenu 19">
            <a:extLst>
              <a:ext uri="{FF2B5EF4-FFF2-40B4-BE49-F238E27FC236}">
                <a16:creationId xmlns:a16="http://schemas.microsoft.com/office/drawing/2014/main" id="{464C4280-5F1C-4139-A1B4-B4EE4004F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959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27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108A5-64EE-4370-ABD5-D6A78553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262626"/>
                </a:solidFill>
              </a:rPr>
              <a:t>CERTIFICATS ET LOTS A LA CEREMONIE DE REMISE DES DIPLOMES le 19 octobre pour les TLOG (1LOG en 2017-18)ET TMS(1M.S. en 2017-18)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58D1D-2053-46BC-B6C6-E02AA41CD1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300" b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CONCOURS A EU LIEU LE 27 MARS 2018 (1ères bac pro)</a:t>
            </a:r>
          </a:p>
          <a:p>
            <a:pPr>
              <a:lnSpc>
                <a:spcPct val="90000"/>
              </a:lnSpc>
            </a:pPr>
            <a:r>
              <a:rPr lang="fr-FR" sz="1300" b="1">
                <a:solidFill>
                  <a:srgbClr val="262626"/>
                </a:solidFill>
              </a:rPr>
              <a:t>LES RESULTATS SONT ARRIVES LE 16 MAI 2018: 1</a:t>
            </a:r>
            <a:r>
              <a:rPr lang="fr-FR" sz="1300" b="1" baseline="30000">
                <a:solidFill>
                  <a:srgbClr val="262626"/>
                </a:solidFill>
              </a:rPr>
              <a:t>er</a:t>
            </a:r>
            <a:r>
              <a:rPr lang="fr-FR" sz="1300" b="1">
                <a:solidFill>
                  <a:srgbClr val="262626"/>
                </a:solidFill>
              </a:rPr>
              <a:t>(élève de SN); 2è et 3è(élèves de MS); 4è( élève de LOG)</a:t>
            </a:r>
          </a:p>
          <a:p>
            <a:pPr>
              <a:lnSpc>
                <a:spcPct val="90000"/>
              </a:lnSpc>
            </a:pP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Concours </a:t>
            </a:r>
            <a:r>
              <a:rPr lang="fr-FR" sz="1300" b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d’anglais en ligne </a:t>
            </a: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afin d’évaluer le niveau des élèves de 1ères en compréhension orale et écrite ainsi que la grammaire/le vocabulaire/ la culture et visant à  les stimuler et les  récompenser par un diplôme et un prix pour les premiers de chaque niveau.</a:t>
            </a:r>
          </a:p>
          <a:p>
            <a:pPr>
              <a:lnSpc>
                <a:spcPct val="90000"/>
              </a:lnSpc>
            </a:pP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Etapes 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Entraînement en ligne sur le site internet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Perfectionnement sur roulement d’A.P.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rgbClr val="262626"/>
                </a:solidFill>
                <a:latin typeface="Garamond" panose="02020404030301010803" pitchFamily="18" charset="0"/>
              </a:rPr>
              <a:t>Concours sur ordinateur ou tablette : durée 45 mins avec plusieurs sessions possibles dans la même journée du concours.</a:t>
            </a:r>
          </a:p>
          <a:p>
            <a:pPr>
              <a:lnSpc>
                <a:spcPct val="90000"/>
              </a:lnSpc>
            </a:pPr>
            <a:r>
              <a:rPr lang="fr-FR" sz="1300" b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Utilisation de la salle informatique et des tablettes pour la journée du concours.</a:t>
            </a:r>
          </a:p>
        </p:txBody>
      </p:sp>
      <p:pic>
        <p:nvPicPr>
          <p:cNvPr id="4" name="Content Placeholder 3" descr="gNIUi8YF_400x400">
            <a:extLst>
              <a:ext uri="{FF2B5EF4-FFF2-40B4-BE49-F238E27FC236}">
                <a16:creationId xmlns:a16="http://schemas.microsoft.com/office/drawing/2014/main" id="{9959B19B-62CD-440A-9188-61510B607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85026" y="2757636"/>
            <a:ext cx="2739728" cy="2739728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7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F7763-1F06-4F5F-81C0-2958082F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  D’UNE ASSISTANTE ANGLAISE</a:t>
            </a:r>
            <a:br>
              <a:rPr lang="fr-FR" sz="28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LYCEE ANTOINE en octobre.</a:t>
            </a:r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62077"/>
              </p:ext>
            </p:extLst>
          </p:nvPr>
        </p:nvGraphicFramePr>
        <p:xfrm>
          <a:off x="1295402" y="2556932"/>
          <a:ext cx="625686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FE1A2BB0-CC13-409D-901E-172ADE31EFD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2677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rideau, meubles&#10;&#10;Description générée avec un niveau de confiance très élevé">
            <a:extLst>
              <a:ext uri="{FF2B5EF4-FFF2-40B4-BE49-F238E27FC236}">
                <a16:creationId xmlns:a16="http://schemas.microsoft.com/office/drawing/2014/main" id="{D762D67A-F495-4B78-8A37-1AEE08E2B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B0467D-C77C-4890-BE85-8C01E2D0B521}"/>
              </a:ext>
            </a:extLst>
          </p:cNvPr>
          <p:cNvSpPr txBox="1"/>
          <p:nvPr/>
        </p:nvSpPr>
        <p:spPr>
          <a:xfrm>
            <a:off x="4239491" y="2382982"/>
            <a:ext cx="3851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FF00FF"/>
                </a:highlight>
              </a:rPr>
              <a:t>LES PROJETS THEATRE: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highlight>
                  <a:srgbClr val="FF00FF"/>
                </a:highlight>
              </a:rPr>
              <a:t>EN 1 M.S. en janvier 2019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highlight>
                  <a:srgbClr val="FF00FF"/>
                </a:highlight>
              </a:rPr>
              <a:t>CREATION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SKETCHES EN ANGLAIS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highlight>
                  <a:srgbClr val="FF00FF"/>
                </a:highlight>
              </a:rPr>
              <a:t>AVEC LA COMPAGNIE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SULTAN BACCHUS </a:t>
            </a:r>
            <a:r>
              <a:rPr lang="fr-FR" sz="2400" b="1" dirty="0">
                <a:highlight>
                  <a:srgbClr val="FF00FF"/>
                </a:highlight>
              </a:rPr>
              <a:t>DIRIGEE PAR OLIVIER BONNARDOT</a:t>
            </a:r>
            <a:r>
              <a:rPr lang="fr-FR" b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24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SULTAN BACCHUS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Compagnie de théâtre bilingue basée à Nantes et crée par Olivier </a:t>
            </a:r>
            <a:r>
              <a:rPr lang="fr-FR" dirty="0" err="1"/>
              <a:t>Bonnardot</a:t>
            </a:r>
            <a:r>
              <a:rPr lang="fr-FR" dirty="0"/>
              <a:t>, auteur et comédien.</a:t>
            </a:r>
          </a:p>
          <a:p>
            <a:r>
              <a:rPr lang="fr-FR" dirty="0"/>
              <a:t>Depuis 2008 cette compagnie développe les projets dans les établissements scolaires.</a:t>
            </a:r>
          </a:p>
          <a:p>
            <a:r>
              <a:rPr lang="fr-FR" dirty="0"/>
              <a:t>Elle est venue 2 fois déjà dans notre L.P.</a:t>
            </a:r>
          </a:p>
        </p:txBody>
      </p:sp>
      <p:sp>
        <p:nvSpPr>
          <p:cNvPr id="5" name="Soleil 4"/>
          <p:cNvSpPr/>
          <p:nvPr/>
        </p:nvSpPr>
        <p:spPr>
          <a:xfrm>
            <a:off x="8953520" y="50004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9" y="1219199"/>
            <a:ext cx="1028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2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1844B96-CF0F-425C-BB44-4DBA680A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262626"/>
                </a:solidFill>
              </a:rPr>
              <a:t>SORTIE THEATRE EN ANGLAIS : 8 JANVIER 2019 .</a:t>
            </a:r>
            <a:br>
              <a:rPr lang="en-US" sz="2800" b="1">
                <a:solidFill>
                  <a:srgbClr val="262626"/>
                </a:solidFill>
              </a:rPr>
            </a:br>
            <a:r>
              <a:rPr lang="en-US" sz="2800" b="1">
                <a:solidFill>
                  <a:srgbClr val="262626"/>
                </a:solidFill>
              </a:rPr>
              <a:t>CAP et M.S.</a:t>
            </a:r>
            <a:br>
              <a:rPr lang="en-US" sz="2800" b="1">
                <a:solidFill>
                  <a:srgbClr val="262626"/>
                </a:solidFill>
              </a:rPr>
            </a:br>
            <a:endParaRPr lang="en-US" sz="2800">
              <a:solidFill>
                <a:srgbClr val="262626"/>
              </a:solidFill>
            </a:endParaRPr>
          </a:p>
        </p:txBody>
      </p:sp>
      <p:pic>
        <p:nvPicPr>
          <p:cNvPr id="10" name="Espace réservé du contenu 9" descr="Une image contenant personne, texte, homme&#10;&#10;Description générée avec un niveau de confiance très élevé">
            <a:extLst>
              <a:ext uri="{FF2B5EF4-FFF2-40B4-BE49-F238E27FC236}">
                <a16:creationId xmlns:a16="http://schemas.microsoft.com/office/drawing/2014/main" id="{A705CF87-B9E9-4E31-9BD0-309C0374E0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1788673" y="2701180"/>
            <a:ext cx="2030919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4416F-C205-43D7-BCCB-C587AA4E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732" y="2556932"/>
            <a:ext cx="625686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u="sng" dirty="0">
                <a:solidFill>
                  <a:srgbClr val="262626"/>
                </a:solidFill>
              </a:rPr>
              <a:t>Sortie </a:t>
            </a:r>
            <a:r>
              <a:rPr lang="en-US" sz="1600" b="1" u="sng" dirty="0" err="1">
                <a:solidFill>
                  <a:srgbClr val="262626"/>
                </a:solidFill>
              </a:rPr>
              <a:t>théâtre</a:t>
            </a:r>
            <a:r>
              <a:rPr lang="en-US" sz="1600" b="1" u="sng" dirty="0">
                <a:solidFill>
                  <a:srgbClr val="262626"/>
                </a:solidFill>
              </a:rPr>
              <a:t> </a:t>
            </a:r>
            <a:r>
              <a:rPr lang="en-US" sz="1600" b="1" u="sng" dirty="0" err="1">
                <a:solidFill>
                  <a:srgbClr val="262626"/>
                </a:solidFill>
              </a:rPr>
              <a:t>en</a:t>
            </a:r>
            <a:r>
              <a:rPr lang="en-US" sz="1600" b="1" u="sng" dirty="0">
                <a:solidFill>
                  <a:srgbClr val="262626"/>
                </a:solidFill>
              </a:rPr>
              <a:t> </a:t>
            </a:r>
            <a:r>
              <a:rPr lang="en-US" sz="1600" b="1" u="sng" dirty="0" err="1">
                <a:solidFill>
                  <a:srgbClr val="262626"/>
                </a:solidFill>
              </a:rPr>
              <a:t>anglais</a:t>
            </a:r>
            <a:r>
              <a:rPr lang="en-US" sz="1600" b="1" u="sng" dirty="0">
                <a:solidFill>
                  <a:srgbClr val="262626"/>
                </a:solidFill>
              </a:rPr>
              <a:t> pour </a:t>
            </a:r>
            <a:r>
              <a:rPr lang="en-US" sz="1600" b="1" u="sng" dirty="0" err="1">
                <a:solidFill>
                  <a:srgbClr val="262626"/>
                </a:solidFill>
              </a:rPr>
              <a:t>voir</a:t>
            </a:r>
            <a:r>
              <a:rPr lang="en-US" sz="1600" b="1" u="sng" dirty="0">
                <a:solidFill>
                  <a:srgbClr val="262626"/>
                </a:solidFill>
              </a:rPr>
              <a:t> la pièce : « Frankenstein » </a:t>
            </a:r>
            <a:r>
              <a:rPr lang="en-US" sz="1600" b="1" dirty="0">
                <a:solidFill>
                  <a:srgbClr val="262626"/>
                </a:solidFill>
              </a:rPr>
              <a:t>avec </a:t>
            </a:r>
            <a:r>
              <a:rPr lang="en-US" sz="1600" b="1" dirty="0" err="1">
                <a:solidFill>
                  <a:srgbClr val="262626"/>
                </a:solidFill>
              </a:rPr>
              <a:t>préparation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amont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classe</a:t>
            </a:r>
            <a:r>
              <a:rPr lang="en-US" sz="1600" b="1" dirty="0">
                <a:solidFill>
                  <a:srgbClr val="262626"/>
                </a:solidFill>
              </a:rPr>
              <a:t> et atelier </a:t>
            </a:r>
            <a:r>
              <a:rPr lang="en-US" sz="1600" b="1" dirty="0" err="1">
                <a:solidFill>
                  <a:srgbClr val="262626"/>
                </a:solidFill>
              </a:rPr>
              <a:t>préparatoire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avant</a:t>
            </a:r>
            <a:r>
              <a:rPr lang="en-US" sz="1600" b="1" dirty="0">
                <a:solidFill>
                  <a:srgbClr val="262626"/>
                </a:solidFill>
              </a:rPr>
              <a:t> la pièce (15 mins) + séance de questions/</a:t>
            </a:r>
            <a:r>
              <a:rPr lang="en-US" sz="1600" b="1" dirty="0" err="1">
                <a:solidFill>
                  <a:srgbClr val="262626"/>
                </a:solidFill>
              </a:rPr>
              <a:t>réponses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aval</a:t>
            </a:r>
            <a:r>
              <a:rPr lang="en-US" sz="1600" b="1" dirty="0">
                <a:solidFill>
                  <a:srgbClr val="262626"/>
                </a:solidFill>
              </a:rPr>
              <a:t> de la pièce (15 mins) au </a:t>
            </a:r>
            <a:r>
              <a:rPr lang="en-US" sz="1600" b="1" dirty="0" err="1">
                <a:solidFill>
                  <a:srgbClr val="262626"/>
                </a:solidFill>
              </a:rPr>
              <a:t>théâtre</a:t>
            </a:r>
            <a:r>
              <a:rPr lang="en-US" sz="1600" b="1" dirty="0">
                <a:solidFill>
                  <a:srgbClr val="262626"/>
                </a:solidFill>
              </a:rPr>
              <a:t> des Feuillants à Dijon.</a:t>
            </a:r>
          </a:p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rgbClr val="262626"/>
                </a:solidFill>
              </a:rPr>
              <a:t>Objectifs</a:t>
            </a:r>
            <a:r>
              <a:rPr lang="en-US" sz="1600" b="1" dirty="0">
                <a:solidFill>
                  <a:srgbClr val="262626"/>
                </a:solidFill>
              </a:rPr>
              <a:t> : </a:t>
            </a:r>
            <a:r>
              <a:rPr lang="en-US" sz="1600" b="1" dirty="0" err="1">
                <a:solidFill>
                  <a:srgbClr val="262626"/>
                </a:solidFill>
              </a:rPr>
              <a:t>culturel</a:t>
            </a:r>
            <a:r>
              <a:rPr lang="en-US" sz="1600" b="1" dirty="0">
                <a:solidFill>
                  <a:srgbClr val="262626"/>
                </a:solidFill>
              </a:rPr>
              <a:t> et </a:t>
            </a:r>
            <a:r>
              <a:rPr lang="en-US" sz="1600" b="1" dirty="0" err="1">
                <a:solidFill>
                  <a:srgbClr val="262626"/>
                </a:solidFill>
              </a:rPr>
              <a:t>linguistique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lien avec un </a:t>
            </a:r>
            <a:r>
              <a:rPr lang="en-US" sz="1600" b="1" dirty="0" err="1">
                <a:solidFill>
                  <a:srgbClr val="262626"/>
                </a:solidFill>
              </a:rPr>
              <a:t>projet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Etwinning</a:t>
            </a:r>
            <a:r>
              <a:rPr lang="en-US" sz="1600" b="1" dirty="0">
                <a:solidFill>
                  <a:srgbClr val="262626"/>
                </a:solidFill>
              </a:rPr>
              <a:t> avec </a:t>
            </a:r>
            <a:r>
              <a:rPr lang="en-US" sz="1600" b="1" dirty="0" err="1">
                <a:solidFill>
                  <a:srgbClr val="262626"/>
                </a:solidFill>
              </a:rPr>
              <a:t>l’Espagne</a:t>
            </a:r>
            <a:r>
              <a:rPr lang="en-US" sz="1600" b="1" dirty="0">
                <a:solidFill>
                  <a:srgbClr val="262626"/>
                </a:solidFill>
              </a:rPr>
              <a:t> pour le 200è </a:t>
            </a:r>
            <a:r>
              <a:rPr lang="en-US" sz="1600" b="1" dirty="0" err="1">
                <a:solidFill>
                  <a:srgbClr val="262626"/>
                </a:solidFill>
              </a:rPr>
              <a:t>anniversaire</a:t>
            </a:r>
            <a:r>
              <a:rPr lang="en-US" sz="1600" b="1" dirty="0">
                <a:solidFill>
                  <a:srgbClr val="262626"/>
                </a:solidFill>
              </a:rPr>
              <a:t> de </a:t>
            </a:r>
            <a:r>
              <a:rPr lang="en-US" sz="1600" b="1" dirty="0" err="1">
                <a:solidFill>
                  <a:srgbClr val="262626"/>
                </a:solidFill>
              </a:rPr>
              <a:t>cette</a:t>
            </a:r>
            <a:r>
              <a:rPr lang="en-US" sz="1600" b="1" dirty="0">
                <a:solidFill>
                  <a:srgbClr val="262626"/>
                </a:solidFill>
              </a:rPr>
              <a:t> oeuvre .</a:t>
            </a:r>
          </a:p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rgbClr val="262626"/>
                </a:solidFill>
              </a:rPr>
              <a:t>Enrichissement</a:t>
            </a:r>
            <a:r>
              <a:rPr lang="en-US" sz="1600" b="1" dirty="0">
                <a:solidFill>
                  <a:srgbClr val="262626"/>
                </a:solidFill>
              </a:rPr>
              <a:t> lexical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anglais</a:t>
            </a:r>
            <a:r>
              <a:rPr lang="en-US" sz="1600" b="1" dirty="0">
                <a:solidFill>
                  <a:srgbClr val="262626"/>
                </a:solidFill>
              </a:rPr>
              <a:t> sur le </a:t>
            </a:r>
            <a:r>
              <a:rPr lang="en-US" sz="1600" b="1" dirty="0" err="1">
                <a:solidFill>
                  <a:srgbClr val="262626"/>
                </a:solidFill>
              </a:rPr>
              <a:t>théâtre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rgbClr val="262626"/>
                </a:solidFill>
              </a:rPr>
              <a:t>Découverte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littéraire</a:t>
            </a:r>
            <a:r>
              <a:rPr lang="en-US" sz="1600" b="1" dirty="0">
                <a:solidFill>
                  <a:srgbClr val="262626"/>
                </a:solidFill>
              </a:rPr>
              <a:t>(Mary Shelley) et lien avec les </a:t>
            </a:r>
            <a:r>
              <a:rPr lang="en-US" sz="1600" b="1" dirty="0" err="1">
                <a:solidFill>
                  <a:srgbClr val="262626"/>
                </a:solidFill>
              </a:rPr>
              <a:t>avancées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scientifiques</a:t>
            </a:r>
            <a:endParaRPr lang="en-US" sz="1600" b="1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rgbClr val="262626"/>
                </a:solidFill>
              </a:rPr>
              <a:t>Compréhension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orale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d’une</a:t>
            </a:r>
            <a:r>
              <a:rPr lang="en-US" sz="1600" b="1" dirty="0">
                <a:solidFill>
                  <a:srgbClr val="262626"/>
                </a:solidFill>
              </a:rPr>
              <a:t> pièce </a:t>
            </a:r>
            <a:r>
              <a:rPr lang="en-US" sz="1600" b="1" dirty="0" err="1">
                <a:solidFill>
                  <a:srgbClr val="262626"/>
                </a:solidFill>
              </a:rPr>
              <a:t>en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anglais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262626"/>
                </a:solidFill>
              </a:rPr>
              <a:t> Expression </a:t>
            </a:r>
            <a:r>
              <a:rPr lang="en-US" sz="1600" b="1" dirty="0" err="1">
                <a:solidFill>
                  <a:srgbClr val="262626"/>
                </a:solidFill>
              </a:rPr>
              <a:t>écrite</a:t>
            </a:r>
            <a:r>
              <a:rPr lang="en-US" sz="1600" b="1" dirty="0">
                <a:solidFill>
                  <a:srgbClr val="262626"/>
                </a:solidFill>
              </a:rPr>
              <a:t> d’un article pour le site du LP.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5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34BD9-B67F-4BDD-8772-67953777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KA1: métiers de la sécurité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96D9541B-1DE2-4457-8AFB-EAA43A085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74698" y="2560638"/>
            <a:ext cx="2965803" cy="3309937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7D395F-2390-47DB-95BD-55036A006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198" y="2556931"/>
            <a:ext cx="4752626" cy="34826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L'approche</a:t>
            </a:r>
            <a:r>
              <a:rPr lang="en-US" dirty="0"/>
              <a:t> </a:t>
            </a:r>
            <a:r>
              <a:rPr lang="en-US" dirty="0" err="1"/>
              <a:t>européenne</a:t>
            </a:r>
            <a:r>
              <a:rPr lang="en-US" dirty="0"/>
              <a:t> nous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d'acquérir</a:t>
            </a:r>
            <a:r>
              <a:rPr lang="en-US" dirty="0"/>
              <a:t> de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connaissances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domaine</a:t>
            </a:r>
            <a:r>
              <a:rPr lang="en-US" dirty="0"/>
              <a:t> de formation.</a:t>
            </a:r>
          </a:p>
          <a:p>
            <a:r>
              <a:rPr lang="en-US" dirty="0"/>
              <a:t>Les </a:t>
            </a:r>
            <a:r>
              <a:rPr lang="en-US" dirty="0" err="1"/>
              <a:t>professeurs</a:t>
            </a:r>
            <a:r>
              <a:rPr lang="en-US" dirty="0"/>
              <a:t> des métiers de la </a:t>
            </a:r>
            <a:r>
              <a:rPr lang="en-US" dirty="0" err="1"/>
              <a:t>sécurité</a:t>
            </a:r>
            <a:r>
              <a:rPr lang="en-US" dirty="0"/>
              <a:t> et </a:t>
            </a:r>
            <a:r>
              <a:rPr lang="en-US" dirty="0" err="1"/>
              <a:t>d’anglais</a:t>
            </a:r>
            <a:r>
              <a:rPr lang="en-US" dirty="0"/>
              <a:t> (</a:t>
            </a:r>
            <a:r>
              <a:rPr lang="en-US" dirty="0" err="1"/>
              <a:t>belges</a:t>
            </a:r>
            <a:r>
              <a:rPr lang="en-US" dirty="0"/>
              <a:t> et </a:t>
            </a:r>
            <a:r>
              <a:rPr lang="en-US" dirty="0" err="1"/>
              <a:t>français</a:t>
            </a:r>
            <a:r>
              <a:rPr lang="en-US" dirty="0"/>
              <a:t>) </a:t>
            </a:r>
            <a:r>
              <a:rPr lang="en-US" dirty="0" err="1"/>
              <a:t>échangeront</a:t>
            </a:r>
            <a:r>
              <a:rPr lang="en-US" dirty="0"/>
              <a:t> sur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pratiques</a:t>
            </a:r>
            <a:r>
              <a:rPr lang="en-US" dirty="0"/>
              <a:t> </a:t>
            </a:r>
            <a:r>
              <a:rPr lang="en-US" dirty="0" err="1"/>
              <a:t>respectives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février</a:t>
            </a:r>
            <a:r>
              <a:rPr lang="en-US" dirty="0"/>
              <a:t> 2019.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654D49-65C8-4AD5-A0E8-594CB405C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78" y="1892129"/>
            <a:ext cx="2201116" cy="12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3D0EC4-6472-4F90-A07F-29E9DD58264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AVANT L’EUROPE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93CA28-9518-4492-B3E7-0F786A89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8" y="666044"/>
            <a:ext cx="5469466" cy="542526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PROJETS PASSES DE MME DUMONT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sz="1700" u="sng" dirty="0"/>
              <a:t>AVEC LA CLASSE DE 2 PLP </a:t>
            </a:r>
            <a:r>
              <a:rPr lang="fr-F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L’ŒUVRE CHARLIE ET LA CHOCOLATERIE </a:t>
            </a:r>
            <a:r>
              <a:rPr lang="fr-FR" sz="1700" dirty="0"/>
              <a:t>(EGALEMENT MENE AVEC LE COLLEGE DU CHAPITRE) ET UN LYCEE TURC. 2017-18</a:t>
            </a:r>
            <a:endParaRPr lang="en-US" sz="1700" dirty="0"/>
          </a:p>
          <a:p>
            <a:r>
              <a:rPr lang="fr-FR" sz="1700" u="sng" dirty="0"/>
              <a:t>AVEC LA CLASSE DE 2 LOG </a:t>
            </a:r>
            <a:r>
              <a:rPr lang="fr-FR" sz="1700" dirty="0"/>
              <a:t>ET UN LYCEE TURC </a:t>
            </a:r>
            <a:r>
              <a:rPr lang="fr-F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UN ECHANGE CULTUREL </a:t>
            </a:r>
            <a:r>
              <a:rPr lang="fr-FR" sz="1700" dirty="0"/>
              <a:t>( </a:t>
            </a:r>
            <a:r>
              <a:rPr lang="fr-FR" sz="1700" b="1" dirty="0"/>
              <a:t>3</a:t>
            </a:r>
            <a:r>
              <a:rPr lang="fr-FR" sz="1700" dirty="0"/>
              <a:t> LABELS A SON ACTIF) 2017-18</a:t>
            </a:r>
          </a:p>
          <a:p>
            <a:r>
              <a:rPr lang="fr-FR" b="1" dirty="0">
                <a:solidFill>
                  <a:srgbClr val="FF0000"/>
                </a:solidFill>
              </a:rPr>
              <a:t>En 2018-19</a:t>
            </a:r>
            <a:r>
              <a:rPr lang="fr-FR" dirty="0"/>
              <a:t>: projet 1 « </a:t>
            </a:r>
            <a:r>
              <a:rPr lang="fr-FR" dirty="0" err="1"/>
              <a:t>Chinese</a:t>
            </a:r>
            <a:r>
              <a:rPr lang="fr-FR" dirty="0"/>
              <a:t> portraits » en 2è année CAP A.S. et C.I.P.; </a:t>
            </a:r>
          </a:p>
          <a:p>
            <a:r>
              <a:rPr lang="fr-FR" dirty="0"/>
              <a:t>projet 2 « Time Capsules » en 1</a:t>
            </a:r>
            <a:r>
              <a:rPr lang="fr-FR" baseline="30000" dirty="0"/>
              <a:t>ère</a:t>
            </a:r>
            <a:r>
              <a:rPr lang="fr-FR" dirty="0"/>
              <a:t> année CAP A.S. et C.I.P. et </a:t>
            </a:r>
          </a:p>
          <a:p>
            <a:r>
              <a:rPr lang="fr-FR" dirty="0"/>
              <a:t>projet 3 « Frankenstein » en 1M.S.; </a:t>
            </a:r>
          </a:p>
          <a:p>
            <a:r>
              <a:rPr lang="fr-FR" dirty="0"/>
              <a:t>à nouveau 3 labels.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0660DE-8203-4F60-9D7B-596DDE2A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671" y="3031065"/>
            <a:ext cx="4041595" cy="306024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etwinning1">
            <a:extLst>
              <a:ext uri="{FF2B5EF4-FFF2-40B4-BE49-F238E27FC236}">
                <a16:creationId xmlns:a16="http://schemas.microsoft.com/office/drawing/2014/main" id="{197003DC-22E0-4A5E-B2B5-E351091D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60" y="3089398"/>
            <a:ext cx="3310756" cy="279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6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528</Words>
  <Application>Microsoft Office PowerPoint</Application>
  <PresentationFormat>Grand écran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Berlin Sans FB</vt:lpstr>
      <vt:lpstr>Garamond</vt:lpstr>
      <vt:lpstr>Wingdings</vt:lpstr>
      <vt:lpstr>Organique</vt:lpstr>
      <vt:lpstr>Projets Langues Vivantes</vt:lpstr>
      <vt:lpstr>Concours « journée des langues"</vt:lpstr>
      <vt:lpstr>CERTIFICATS ET LOTS A LA CEREMONIE DE REMISE DES DIPLOMES le 19 octobre pour les TLOG (1LOG en 2017-18)ET TMS(1M.S. en 2017-18)</vt:lpstr>
      <vt:lpstr>ACCUEIL  D’UNE ASSISTANTE ANGLAISE AU LYCEE ANTOINE en octobre.</vt:lpstr>
      <vt:lpstr>Présentation PowerPoint</vt:lpstr>
      <vt:lpstr>SULTAN BACCHUS</vt:lpstr>
      <vt:lpstr>SORTIE THEATRE EN ANGLAIS : 8 JANVIER 2019 . CAP et M.S. </vt:lpstr>
      <vt:lpstr>KA1: métiers de la sécurité</vt:lpstr>
      <vt:lpstr>EN AVANT L’EUROPE ! </vt:lpstr>
      <vt:lpstr>Projet F.E.M. France –Europe-Maroc</vt:lpstr>
      <vt:lpstr>Notre projet:</vt:lpstr>
      <vt:lpstr>En français, en 2LOG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Langues Vivantes</dc:title>
  <dc:creator>severine dumont</dc:creator>
  <cp:lastModifiedBy>severine dumont</cp:lastModifiedBy>
  <cp:revision>15</cp:revision>
  <dcterms:created xsi:type="dcterms:W3CDTF">2018-10-25T08:31:21Z</dcterms:created>
  <dcterms:modified xsi:type="dcterms:W3CDTF">2018-10-25T08:42:04Z</dcterms:modified>
</cp:coreProperties>
</file>