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58" r:id="rId5"/>
    <p:sldId id="259" r:id="rId6"/>
    <p:sldId id="260" r:id="rId7"/>
    <p:sldId id="280" r:id="rId8"/>
    <p:sldId id="279" r:id="rId9"/>
    <p:sldId id="281" r:id="rId10"/>
    <p:sldId id="264" r:id="rId11"/>
    <p:sldId id="271" r:id="rId12"/>
    <p:sldId id="265" r:id="rId13"/>
    <p:sldId id="277" r:id="rId14"/>
    <p:sldId id="266" r:id="rId15"/>
    <p:sldId id="275" r:id="rId16"/>
    <p:sldId id="267" r:id="rId17"/>
    <p:sldId id="273" r:id="rId18"/>
    <p:sldId id="268" r:id="rId19"/>
    <p:sldId id="276" r:id="rId20"/>
    <p:sldId id="270" r:id="rId21"/>
    <p:sldId id="278" r:id="rId22"/>
    <p:sldId id="269" r:id="rId23"/>
    <p:sldId id="274" r:id="rId24"/>
    <p:sldId id="28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12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a:t>Modifiez le style du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3/13/2018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3/13/2018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a:t>Modifiez le style du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3/13/2018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3/13/2018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a:t>Modifiez le style du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3/13/2018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a:t>Modifiez le style du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3/13/2018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3/13/2018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a:t>Modifiez le style du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3/13/2018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a:t>Modifiez le style du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a:t>Modifiez le style du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3/13/2018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1211DA-43A1-41E3-B478-9A6A6ACC42F3}"/>
              </a:ext>
            </a:extLst>
          </p:cNvPr>
          <p:cNvSpPr>
            <a:spLocks noGrp="1"/>
          </p:cNvSpPr>
          <p:nvPr>
            <p:ph type="ctrTitle"/>
          </p:nvPr>
        </p:nvSpPr>
        <p:spPr/>
        <p:txBody>
          <a:bodyPr/>
          <a:lstStyle/>
          <a:p>
            <a:r>
              <a:rPr lang="fr-FR" dirty="0"/>
              <a:t>CHARLIE AND THE CHOCOLATE FACTORY</a:t>
            </a:r>
          </a:p>
        </p:txBody>
      </p:sp>
      <p:sp>
        <p:nvSpPr>
          <p:cNvPr id="3" name="Sous-titre 2">
            <a:extLst>
              <a:ext uri="{FF2B5EF4-FFF2-40B4-BE49-F238E27FC236}">
                <a16:creationId xmlns:a16="http://schemas.microsoft.com/office/drawing/2014/main" id="{8FC53C95-960B-45DD-8062-83C543242198}"/>
              </a:ext>
            </a:extLst>
          </p:cNvPr>
          <p:cNvSpPr>
            <a:spLocks noGrp="1"/>
          </p:cNvSpPr>
          <p:nvPr>
            <p:ph type="subTitle" idx="1"/>
          </p:nvPr>
        </p:nvSpPr>
        <p:spPr/>
        <p:txBody>
          <a:bodyPr/>
          <a:lstStyle/>
          <a:p>
            <a:r>
              <a:rPr lang="fr-FR" dirty="0"/>
              <a:t>PROJECT WITH THE CHAPITRE SECONDARY SCHOOL</a:t>
            </a:r>
          </a:p>
          <a:p>
            <a:endParaRPr lang="fr-FR" dirty="0"/>
          </a:p>
        </p:txBody>
      </p:sp>
    </p:spTree>
    <p:extLst>
      <p:ext uri="{BB962C8B-B14F-4D97-AF65-F5344CB8AC3E}">
        <p14:creationId xmlns:p14="http://schemas.microsoft.com/office/powerpoint/2010/main" val="115845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C4001B-7F18-49D8-85B4-9A9EAB7956AF}"/>
              </a:ext>
            </a:extLst>
          </p:cNvPr>
          <p:cNvSpPr>
            <a:spLocks noGrp="1"/>
          </p:cNvSpPr>
          <p:nvPr>
            <p:ph type="title"/>
          </p:nvPr>
        </p:nvSpPr>
        <p:spPr/>
        <p:txBody>
          <a:bodyPr/>
          <a:lstStyle/>
          <a:p>
            <a:r>
              <a:rPr lang="fr-FR" dirty="0"/>
              <a:t>Melody </a:t>
            </a:r>
            <a:r>
              <a:rPr lang="fr-FR" dirty="0" err="1"/>
              <a:t>rich</a:t>
            </a:r>
            <a:endParaRPr lang="fr-FR" dirty="0"/>
          </a:p>
        </p:txBody>
      </p:sp>
      <p:sp>
        <p:nvSpPr>
          <p:cNvPr id="3" name="Espace réservé du contenu 2">
            <a:extLst>
              <a:ext uri="{FF2B5EF4-FFF2-40B4-BE49-F238E27FC236}">
                <a16:creationId xmlns:a16="http://schemas.microsoft.com/office/drawing/2014/main" id="{29412289-FD46-470D-B917-52FE311605C2}"/>
              </a:ext>
            </a:extLst>
          </p:cNvPr>
          <p:cNvSpPr>
            <a:spLocks noGrp="1"/>
          </p:cNvSpPr>
          <p:nvPr>
            <p:ph idx="1"/>
          </p:nvPr>
        </p:nvSpPr>
        <p:spPr>
          <a:xfrm>
            <a:off x="685800" y="2194560"/>
            <a:ext cx="10820400" cy="4446872"/>
          </a:xfrm>
        </p:spPr>
        <p:txBody>
          <a:bodyPr>
            <a:normAutofit/>
          </a:bodyPr>
          <a:lstStyle/>
          <a:p>
            <a:r>
              <a:rPr lang="en-US" sz="4000" b="1" dirty="0"/>
              <a:t>Melody Rich is clever and friendly but she is stingy.</a:t>
            </a:r>
          </a:p>
          <a:p>
            <a:r>
              <a:rPr lang="en-US" sz="4000" b="1" dirty="0"/>
              <a:t>She tastes chocolates in the tasting room and as she is stingy and selfish, she takes away a tray with bad chocolates; She falls ill= sick and goes to the toilets where she disappears. </a:t>
            </a:r>
            <a:endParaRPr lang="fr-FR" sz="4000" b="1" dirty="0"/>
          </a:p>
          <a:p>
            <a:endParaRPr lang="fr-FR" dirty="0"/>
          </a:p>
        </p:txBody>
      </p:sp>
    </p:spTree>
    <p:extLst>
      <p:ext uri="{BB962C8B-B14F-4D97-AF65-F5344CB8AC3E}">
        <p14:creationId xmlns:p14="http://schemas.microsoft.com/office/powerpoint/2010/main" val="1337193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179849" y="630621"/>
            <a:ext cx="3839890" cy="5741694"/>
          </a:xfrm>
          <a:prstGeom prst="rect">
            <a:avLst/>
          </a:prstGeom>
        </p:spPr>
      </p:pic>
    </p:spTree>
    <p:extLst>
      <p:ext uri="{BB962C8B-B14F-4D97-AF65-F5344CB8AC3E}">
        <p14:creationId xmlns:p14="http://schemas.microsoft.com/office/powerpoint/2010/main" val="3927372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4753F6-8F88-40BC-8E5B-364D6D8D5FFB}"/>
              </a:ext>
            </a:extLst>
          </p:cNvPr>
          <p:cNvSpPr>
            <a:spLocks noGrp="1"/>
          </p:cNvSpPr>
          <p:nvPr>
            <p:ph type="title"/>
          </p:nvPr>
        </p:nvSpPr>
        <p:spPr/>
        <p:txBody>
          <a:bodyPr/>
          <a:lstStyle/>
          <a:p>
            <a:r>
              <a:rPr lang="fr-FR" dirty="0" err="1"/>
              <a:t>Loli</a:t>
            </a:r>
            <a:r>
              <a:rPr lang="fr-FR" dirty="0"/>
              <a:t> pop</a:t>
            </a:r>
          </a:p>
        </p:txBody>
      </p:sp>
      <p:sp>
        <p:nvSpPr>
          <p:cNvPr id="3" name="Espace réservé du contenu 2">
            <a:extLst>
              <a:ext uri="{FF2B5EF4-FFF2-40B4-BE49-F238E27FC236}">
                <a16:creationId xmlns:a16="http://schemas.microsoft.com/office/drawing/2014/main" id="{E86770FD-C8D1-4033-AA3B-92605ACB6AC5}"/>
              </a:ext>
            </a:extLst>
          </p:cNvPr>
          <p:cNvSpPr>
            <a:spLocks noGrp="1"/>
          </p:cNvSpPr>
          <p:nvPr>
            <p:ph idx="1"/>
          </p:nvPr>
        </p:nvSpPr>
        <p:spPr/>
        <p:txBody>
          <a:bodyPr/>
          <a:lstStyle/>
          <a:p>
            <a:r>
              <a:rPr lang="en-US" sz="4800" dirty="0"/>
              <a:t> </a:t>
            </a:r>
            <a:r>
              <a:rPr lang="en-US" sz="4800" b="1" dirty="0" err="1"/>
              <a:t>Loli</a:t>
            </a:r>
            <a:r>
              <a:rPr lang="en-US" sz="4800" b="1" dirty="0"/>
              <a:t> Pop is a bad girl, lazy and arrogant.</a:t>
            </a:r>
          </a:p>
          <a:p>
            <a:r>
              <a:rPr lang="en-US" sz="4800" b="1" dirty="0"/>
              <a:t>She doesn’t respect the security distances in the furnace room </a:t>
            </a:r>
            <a:endParaRPr lang="fr-FR" sz="4800" b="1" dirty="0"/>
          </a:p>
          <a:p>
            <a:r>
              <a:rPr lang="en-US" sz="4800" b="1" dirty="0"/>
              <a:t>So the flames burn her.</a:t>
            </a:r>
            <a:endParaRPr lang="fr-FR" sz="4800" b="1" dirty="0"/>
          </a:p>
          <a:p>
            <a:endParaRPr lang="fr-FR" dirty="0"/>
          </a:p>
        </p:txBody>
      </p:sp>
    </p:spTree>
    <p:extLst>
      <p:ext uri="{BB962C8B-B14F-4D97-AF65-F5344CB8AC3E}">
        <p14:creationId xmlns:p14="http://schemas.microsoft.com/office/powerpoint/2010/main" val="3885895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246178" y="671954"/>
            <a:ext cx="3983421" cy="5937046"/>
          </a:xfrm>
          <a:prstGeom prst="rect">
            <a:avLst/>
          </a:prstGeom>
        </p:spPr>
      </p:pic>
    </p:spTree>
    <p:extLst>
      <p:ext uri="{BB962C8B-B14F-4D97-AF65-F5344CB8AC3E}">
        <p14:creationId xmlns:p14="http://schemas.microsoft.com/office/powerpoint/2010/main" val="3423579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369685-F54A-4DED-9517-5FCE6B9CCB56}"/>
              </a:ext>
            </a:extLst>
          </p:cNvPr>
          <p:cNvSpPr>
            <a:spLocks noGrp="1"/>
          </p:cNvSpPr>
          <p:nvPr>
            <p:ph type="title"/>
          </p:nvPr>
        </p:nvSpPr>
        <p:spPr/>
        <p:txBody>
          <a:bodyPr/>
          <a:lstStyle/>
          <a:p>
            <a:r>
              <a:rPr lang="fr-FR" dirty="0"/>
              <a:t>Angelina </a:t>
            </a:r>
            <a:r>
              <a:rPr lang="fr-FR" dirty="0" err="1"/>
              <a:t>lovely</a:t>
            </a:r>
            <a:endParaRPr lang="fr-FR" dirty="0"/>
          </a:p>
        </p:txBody>
      </p:sp>
      <p:sp>
        <p:nvSpPr>
          <p:cNvPr id="3" name="Espace réservé du contenu 2">
            <a:extLst>
              <a:ext uri="{FF2B5EF4-FFF2-40B4-BE49-F238E27FC236}">
                <a16:creationId xmlns:a16="http://schemas.microsoft.com/office/drawing/2014/main" id="{E4C9EFDB-AC2D-4E18-BB2A-A43B49688132}"/>
              </a:ext>
            </a:extLst>
          </p:cNvPr>
          <p:cNvSpPr>
            <a:spLocks noGrp="1"/>
          </p:cNvSpPr>
          <p:nvPr>
            <p:ph idx="1"/>
          </p:nvPr>
        </p:nvSpPr>
        <p:spPr/>
        <p:txBody>
          <a:bodyPr>
            <a:normAutofit/>
          </a:bodyPr>
          <a:lstStyle/>
          <a:p>
            <a:r>
              <a:rPr lang="fr-FR" sz="4400" b="1" dirty="0"/>
              <a:t>Angelina </a:t>
            </a:r>
            <a:r>
              <a:rPr lang="fr-FR" sz="4400" b="1" dirty="0" err="1"/>
              <a:t>Lovely</a:t>
            </a:r>
            <a:r>
              <a:rPr lang="fr-FR" sz="4400" b="1" dirty="0"/>
              <a:t> </a:t>
            </a:r>
            <a:r>
              <a:rPr lang="fr-FR" sz="4400" b="1" dirty="0" err="1"/>
              <a:t>is</a:t>
            </a:r>
            <a:r>
              <a:rPr lang="fr-FR" sz="4400" b="1" dirty="0"/>
              <a:t> </a:t>
            </a:r>
            <a:r>
              <a:rPr lang="fr-FR" sz="4400" b="1" dirty="0" err="1"/>
              <a:t>seductive</a:t>
            </a:r>
            <a:endParaRPr lang="fr-FR" sz="4400" b="1" dirty="0"/>
          </a:p>
          <a:p>
            <a:r>
              <a:rPr lang="en-US" sz="4400" b="1" dirty="0"/>
              <a:t>Angelina Lovely seduces one Oompa Loompa and dances with him when suddenly another Oompa Loompa pushes inside a dustbin in the invention room.</a:t>
            </a:r>
            <a:endParaRPr lang="fr-FR" sz="4400" dirty="0"/>
          </a:p>
        </p:txBody>
      </p:sp>
    </p:spTree>
    <p:extLst>
      <p:ext uri="{BB962C8B-B14F-4D97-AF65-F5344CB8AC3E}">
        <p14:creationId xmlns:p14="http://schemas.microsoft.com/office/powerpoint/2010/main" val="640719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289738" y="1741340"/>
            <a:ext cx="6632028" cy="4428315"/>
          </a:xfrm>
          <a:prstGeom prst="rect">
            <a:avLst/>
          </a:prstGeom>
        </p:spPr>
      </p:pic>
    </p:spTree>
    <p:extLst>
      <p:ext uri="{BB962C8B-B14F-4D97-AF65-F5344CB8AC3E}">
        <p14:creationId xmlns:p14="http://schemas.microsoft.com/office/powerpoint/2010/main" val="3099397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7462DD-1B5A-4A79-B3BE-D185B7DB5A10}"/>
              </a:ext>
            </a:extLst>
          </p:cNvPr>
          <p:cNvSpPr>
            <a:spLocks noGrp="1"/>
          </p:cNvSpPr>
          <p:nvPr>
            <p:ph type="title"/>
          </p:nvPr>
        </p:nvSpPr>
        <p:spPr/>
        <p:txBody>
          <a:bodyPr/>
          <a:lstStyle/>
          <a:p>
            <a:r>
              <a:rPr lang="fr-FR" dirty="0"/>
              <a:t>Luna and </a:t>
            </a:r>
            <a:r>
              <a:rPr lang="fr-FR" dirty="0" err="1"/>
              <a:t>betty</a:t>
            </a:r>
            <a:r>
              <a:rPr lang="fr-FR" dirty="0"/>
              <a:t> </a:t>
            </a:r>
            <a:r>
              <a:rPr lang="fr-FR" dirty="0" err="1"/>
              <a:t>shy</a:t>
            </a:r>
            <a:endParaRPr lang="fr-FR" dirty="0"/>
          </a:p>
        </p:txBody>
      </p:sp>
      <p:sp>
        <p:nvSpPr>
          <p:cNvPr id="3" name="Espace réservé du contenu 2">
            <a:extLst>
              <a:ext uri="{FF2B5EF4-FFF2-40B4-BE49-F238E27FC236}">
                <a16:creationId xmlns:a16="http://schemas.microsoft.com/office/drawing/2014/main" id="{6F98E4DB-FEE3-4606-8403-9A29CBABF959}"/>
              </a:ext>
            </a:extLst>
          </p:cNvPr>
          <p:cNvSpPr>
            <a:spLocks noGrp="1"/>
          </p:cNvSpPr>
          <p:nvPr>
            <p:ph idx="1"/>
          </p:nvPr>
        </p:nvSpPr>
        <p:spPr>
          <a:xfrm>
            <a:off x="685800" y="2194560"/>
            <a:ext cx="10820400" cy="4350619"/>
          </a:xfrm>
        </p:spPr>
        <p:txBody>
          <a:bodyPr>
            <a:normAutofit/>
          </a:bodyPr>
          <a:lstStyle/>
          <a:p>
            <a:r>
              <a:rPr lang="fr-FR" sz="4000" b="1" dirty="0"/>
              <a:t>Luna </a:t>
            </a:r>
            <a:r>
              <a:rPr lang="fr-FR" sz="4000" b="1" dirty="0" err="1"/>
              <a:t>is</a:t>
            </a:r>
            <a:r>
              <a:rPr lang="fr-FR" sz="4000" b="1" dirty="0"/>
              <a:t> </a:t>
            </a:r>
            <a:r>
              <a:rPr lang="fr-FR" sz="4000" b="1" dirty="0" err="1"/>
              <a:t>stubborn</a:t>
            </a:r>
            <a:r>
              <a:rPr lang="fr-FR" sz="4000" b="1" dirty="0"/>
              <a:t>, impatient and protective</a:t>
            </a:r>
          </a:p>
          <a:p>
            <a:r>
              <a:rPr lang="fr-FR" sz="4000" b="1" dirty="0"/>
              <a:t>Betty </a:t>
            </a:r>
            <a:r>
              <a:rPr lang="fr-FR" sz="4000" b="1" dirty="0" err="1"/>
              <a:t>is</a:t>
            </a:r>
            <a:r>
              <a:rPr lang="fr-FR" sz="4000" b="1" dirty="0"/>
              <a:t> </a:t>
            </a:r>
            <a:r>
              <a:rPr lang="fr-FR" sz="4000" b="1" dirty="0" err="1"/>
              <a:t>angelic</a:t>
            </a:r>
            <a:r>
              <a:rPr lang="fr-FR" sz="4000" b="1" dirty="0"/>
              <a:t>, girly, </a:t>
            </a:r>
            <a:r>
              <a:rPr lang="fr-FR" sz="4000" b="1" dirty="0" err="1"/>
              <a:t>nice</a:t>
            </a:r>
            <a:r>
              <a:rPr lang="fr-FR" sz="4000" b="1" dirty="0"/>
              <a:t> and </a:t>
            </a:r>
            <a:r>
              <a:rPr lang="fr-FR" sz="4000" b="1" dirty="0" err="1"/>
              <a:t>very</a:t>
            </a:r>
            <a:r>
              <a:rPr lang="fr-FR" sz="4000" b="1" dirty="0"/>
              <a:t> </a:t>
            </a:r>
            <a:r>
              <a:rPr lang="fr-FR" sz="4000" b="1" dirty="0" err="1"/>
              <a:t>curious</a:t>
            </a:r>
            <a:endParaRPr lang="fr-FR" sz="4000" b="1" dirty="0"/>
          </a:p>
          <a:p>
            <a:r>
              <a:rPr lang="en-US" sz="4000" b="1" dirty="0"/>
              <a:t>Luna and </a:t>
            </a:r>
            <a:r>
              <a:rPr lang="en-US" sz="4000" b="1" dirty="0" err="1"/>
              <a:t>Bettee</a:t>
            </a:r>
            <a:r>
              <a:rPr lang="en-US" sz="4000" b="1" dirty="0"/>
              <a:t> Shy fight for a chocolate and Luna pushes </a:t>
            </a:r>
            <a:r>
              <a:rPr lang="en-US" sz="4000" b="1" dirty="0" err="1"/>
              <a:t>Bettee</a:t>
            </a:r>
            <a:r>
              <a:rPr lang="en-US" sz="4000" b="1" dirty="0"/>
              <a:t> in the chocolate crusher but both disappear in the chocolate room</a:t>
            </a:r>
            <a:endParaRPr lang="fr-FR" sz="4000" b="1" dirty="0"/>
          </a:p>
          <a:p>
            <a:endParaRPr lang="fr-FR" sz="4000" dirty="0"/>
          </a:p>
          <a:p>
            <a:endParaRPr lang="fr-FR" dirty="0"/>
          </a:p>
        </p:txBody>
      </p:sp>
    </p:spTree>
    <p:extLst>
      <p:ext uri="{BB962C8B-B14F-4D97-AF65-F5344CB8AC3E}">
        <p14:creationId xmlns:p14="http://schemas.microsoft.com/office/powerpoint/2010/main" val="103676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606564" y="1201173"/>
            <a:ext cx="8135007" cy="5431879"/>
          </a:xfrm>
          <a:prstGeom prst="rect">
            <a:avLst/>
          </a:prstGeom>
        </p:spPr>
      </p:pic>
    </p:spTree>
    <p:extLst>
      <p:ext uri="{BB962C8B-B14F-4D97-AF65-F5344CB8AC3E}">
        <p14:creationId xmlns:p14="http://schemas.microsoft.com/office/powerpoint/2010/main" val="196446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C4375C-2F5E-407C-BACC-F7980C4B13A8}"/>
              </a:ext>
            </a:extLst>
          </p:cNvPr>
          <p:cNvSpPr>
            <a:spLocks noGrp="1"/>
          </p:cNvSpPr>
          <p:nvPr>
            <p:ph type="title"/>
          </p:nvPr>
        </p:nvSpPr>
        <p:spPr/>
        <p:txBody>
          <a:bodyPr/>
          <a:lstStyle/>
          <a:p>
            <a:r>
              <a:rPr lang="fr-FR" dirty="0"/>
              <a:t>Ryan fashion</a:t>
            </a:r>
          </a:p>
        </p:txBody>
      </p:sp>
      <p:sp>
        <p:nvSpPr>
          <p:cNvPr id="3" name="Espace réservé du contenu 2">
            <a:extLst>
              <a:ext uri="{FF2B5EF4-FFF2-40B4-BE49-F238E27FC236}">
                <a16:creationId xmlns:a16="http://schemas.microsoft.com/office/drawing/2014/main" id="{73BD9D74-1721-4833-A51C-498AAFE65317}"/>
              </a:ext>
            </a:extLst>
          </p:cNvPr>
          <p:cNvSpPr>
            <a:spLocks noGrp="1"/>
          </p:cNvSpPr>
          <p:nvPr>
            <p:ph idx="1"/>
          </p:nvPr>
        </p:nvSpPr>
        <p:spPr/>
        <p:txBody>
          <a:bodyPr/>
          <a:lstStyle/>
          <a:p>
            <a:r>
              <a:rPr lang="fr-FR" sz="4800" b="1" dirty="0"/>
              <a:t>Ryan </a:t>
            </a:r>
            <a:r>
              <a:rPr lang="fr-FR" sz="4800" b="1" dirty="0" err="1"/>
              <a:t>is</a:t>
            </a:r>
            <a:r>
              <a:rPr lang="fr-FR" sz="4800" b="1" dirty="0"/>
              <a:t> happy-go-</a:t>
            </a:r>
            <a:r>
              <a:rPr lang="fr-FR" sz="4800" b="1" dirty="0" err="1"/>
              <a:t>lucky</a:t>
            </a:r>
            <a:r>
              <a:rPr lang="fr-FR" sz="4800" b="1" dirty="0"/>
              <a:t>, </a:t>
            </a:r>
            <a:r>
              <a:rPr lang="fr-FR" sz="4800" b="1" dirty="0" err="1"/>
              <a:t>creative</a:t>
            </a:r>
            <a:r>
              <a:rPr lang="fr-FR" sz="4800" b="1" dirty="0"/>
              <a:t> and </a:t>
            </a:r>
            <a:r>
              <a:rPr lang="fr-FR" sz="4800" b="1" dirty="0" err="1"/>
              <a:t>competitive</a:t>
            </a:r>
            <a:endParaRPr lang="fr-FR" sz="4800" b="1" dirty="0"/>
          </a:p>
          <a:p>
            <a:r>
              <a:rPr lang="en-US" sz="4800" b="1" dirty="0"/>
              <a:t>Ryan Fashion tested products and there is an explosion in the invention room</a:t>
            </a:r>
            <a:endParaRPr lang="fr-FR" sz="4800" b="1" dirty="0"/>
          </a:p>
          <a:p>
            <a:endParaRPr lang="fr-FR" dirty="0"/>
          </a:p>
        </p:txBody>
      </p:sp>
    </p:spTree>
    <p:extLst>
      <p:ext uri="{BB962C8B-B14F-4D97-AF65-F5344CB8AC3E}">
        <p14:creationId xmlns:p14="http://schemas.microsoft.com/office/powerpoint/2010/main" val="1942727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953657" y="998483"/>
            <a:ext cx="4687178" cy="5407457"/>
          </a:xfrm>
          <a:prstGeom prst="rect">
            <a:avLst/>
          </a:prstGeom>
        </p:spPr>
      </p:pic>
    </p:spTree>
    <p:extLst>
      <p:ext uri="{BB962C8B-B14F-4D97-AF65-F5344CB8AC3E}">
        <p14:creationId xmlns:p14="http://schemas.microsoft.com/office/powerpoint/2010/main" val="2183058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49FDA2-4AB7-466E-AAC5-C98192647828}"/>
              </a:ext>
            </a:extLst>
          </p:cNvPr>
          <p:cNvSpPr>
            <a:spLocks noGrp="1"/>
          </p:cNvSpPr>
          <p:nvPr>
            <p:ph type="title"/>
          </p:nvPr>
        </p:nvSpPr>
        <p:spPr/>
        <p:txBody>
          <a:bodyPr/>
          <a:lstStyle/>
          <a:p>
            <a:r>
              <a:rPr lang="fr-FR" dirty="0"/>
              <a:t>scenario</a:t>
            </a:r>
          </a:p>
        </p:txBody>
      </p:sp>
      <p:sp>
        <p:nvSpPr>
          <p:cNvPr id="3" name="Espace réservé du contenu 2">
            <a:extLst>
              <a:ext uri="{FF2B5EF4-FFF2-40B4-BE49-F238E27FC236}">
                <a16:creationId xmlns:a16="http://schemas.microsoft.com/office/drawing/2014/main" id="{3BED8924-6C19-4111-9637-14B5FE18463E}"/>
              </a:ext>
            </a:extLst>
          </p:cNvPr>
          <p:cNvSpPr>
            <a:spLocks noGrp="1"/>
          </p:cNvSpPr>
          <p:nvPr>
            <p:ph idx="1"/>
          </p:nvPr>
        </p:nvSpPr>
        <p:spPr/>
        <p:txBody>
          <a:bodyPr/>
          <a:lstStyle/>
          <a:p>
            <a:r>
              <a:rPr lang="fr-FR" b="1" i="1" dirty="0"/>
              <a:t> </a:t>
            </a:r>
            <a:r>
              <a:rPr lang="fr-FR" i="1" dirty="0"/>
              <a:t>Tim Burton a l'intention de réaliser une nouvelle version de son film : « Charlie et la Chocolaterie ». Il demande aux élèves de votre classe de lui proposer de nouveaux personnages pouvant évoluer autour de Charlie</a:t>
            </a:r>
            <a:r>
              <a:rPr lang="fr-FR" i="1" u="sng" dirty="0"/>
              <a:t>. Fait par les élèves du Chapitre avec Mme </a:t>
            </a:r>
            <a:r>
              <a:rPr lang="fr-FR" i="1" u="sng" dirty="0" err="1"/>
              <a:t>Tietgen</a:t>
            </a:r>
            <a:endParaRPr lang="fr-FR" i="1" u="sng" dirty="0"/>
          </a:p>
          <a:p>
            <a:endParaRPr lang="fr-FR" dirty="0"/>
          </a:p>
          <a:p>
            <a:r>
              <a:rPr lang="fr-FR" b="1" u="sng" dirty="0"/>
              <a:t>Tâche intermédiaire:</a:t>
            </a:r>
            <a:r>
              <a:rPr lang="fr-FR" b="1" dirty="0"/>
              <a:t> "</a:t>
            </a:r>
            <a:r>
              <a:rPr lang="fr-FR" dirty="0"/>
              <a:t>après avoir vu ce film, un des personnages vous a vraiment marqué et vous décidez d'appeler un ami pour lui parler de ce personnage" ( je peux m’exprimer sur mon personnage préféré).</a:t>
            </a:r>
          </a:p>
          <a:p>
            <a:r>
              <a:rPr lang="fr-FR" dirty="0"/>
              <a:t>_ casting du meilleur candidat pour reprendre la chocolaterie(EOC) (parmi ceux du Chapitre, avant d’éliminer les autres « quel accident dans l’usine de </a:t>
            </a:r>
            <a:r>
              <a:rPr lang="fr-FR" dirty="0" err="1"/>
              <a:t>W.Wonka</a:t>
            </a:r>
            <a:r>
              <a:rPr lang="fr-FR" dirty="0"/>
              <a:t>?; quelle pièce ? ») </a:t>
            </a:r>
          </a:p>
          <a:p>
            <a:endParaRPr lang="fr-FR" dirty="0"/>
          </a:p>
        </p:txBody>
      </p:sp>
    </p:spTree>
    <p:extLst>
      <p:ext uri="{BB962C8B-B14F-4D97-AF65-F5344CB8AC3E}">
        <p14:creationId xmlns:p14="http://schemas.microsoft.com/office/powerpoint/2010/main" val="1251102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8DED89-8C95-4CA2-987A-CCA43FD73F32}"/>
              </a:ext>
            </a:extLst>
          </p:cNvPr>
          <p:cNvSpPr>
            <a:spLocks noGrp="1"/>
          </p:cNvSpPr>
          <p:nvPr>
            <p:ph type="title"/>
          </p:nvPr>
        </p:nvSpPr>
        <p:spPr/>
        <p:txBody>
          <a:bodyPr/>
          <a:lstStyle/>
          <a:p>
            <a:r>
              <a:rPr lang="fr-FR" dirty="0"/>
              <a:t>Mike </a:t>
            </a:r>
            <a:r>
              <a:rPr lang="fr-FR" dirty="0" err="1"/>
              <a:t>discreet</a:t>
            </a:r>
            <a:endParaRPr lang="fr-FR" dirty="0"/>
          </a:p>
        </p:txBody>
      </p:sp>
      <p:sp>
        <p:nvSpPr>
          <p:cNvPr id="3" name="Espace réservé du contenu 2">
            <a:extLst>
              <a:ext uri="{FF2B5EF4-FFF2-40B4-BE49-F238E27FC236}">
                <a16:creationId xmlns:a16="http://schemas.microsoft.com/office/drawing/2014/main" id="{4E795F39-BFFA-4B29-8F6D-70EE9967EAE3}"/>
              </a:ext>
            </a:extLst>
          </p:cNvPr>
          <p:cNvSpPr>
            <a:spLocks noGrp="1"/>
          </p:cNvSpPr>
          <p:nvPr>
            <p:ph idx="1"/>
          </p:nvPr>
        </p:nvSpPr>
        <p:spPr/>
        <p:txBody>
          <a:bodyPr/>
          <a:lstStyle/>
          <a:p>
            <a:r>
              <a:rPr lang="fr-FR" sz="3600" b="1" dirty="0"/>
              <a:t>Mike loves </a:t>
            </a:r>
            <a:r>
              <a:rPr lang="fr-FR" sz="3600" b="1" dirty="0" err="1"/>
              <a:t>butterflies</a:t>
            </a:r>
            <a:endParaRPr lang="fr-FR" sz="3600" b="1" dirty="0"/>
          </a:p>
          <a:p>
            <a:r>
              <a:rPr lang="en-US" sz="3600" b="1" dirty="0"/>
              <a:t>Mike follows a butterfly that flies over the river; as </a:t>
            </a:r>
            <a:endParaRPr lang="fr-FR" sz="3600" b="1" dirty="0"/>
          </a:p>
          <a:p>
            <a:r>
              <a:rPr lang="en-US" sz="3600" b="1" dirty="0"/>
              <a:t>Mike follows it, he falls into the river and he gets drowned  in the chocolate room near the river</a:t>
            </a:r>
            <a:endParaRPr lang="fr-FR" sz="3600" b="1" dirty="0"/>
          </a:p>
          <a:p>
            <a:endParaRPr lang="fr-FR" dirty="0"/>
          </a:p>
        </p:txBody>
      </p:sp>
    </p:spTree>
    <p:extLst>
      <p:ext uri="{BB962C8B-B14F-4D97-AF65-F5344CB8AC3E}">
        <p14:creationId xmlns:p14="http://schemas.microsoft.com/office/powerpoint/2010/main" val="2169434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494290" y="1674102"/>
            <a:ext cx="7587005" cy="5136601"/>
          </a:xfrm>
          <a:prstGeom prst="rect">
            <a:avLst/>
          </a:prstGeom>
        </p:spPr>
      </p:pic>
    </p:spTree>
    <p:extLst>
      <p:ext uri="{BB962C8B-B14F-4D97-AF65-F5344CB8AC3E}">
        <p14:creationId xmlns:p14="http://schemas.microsoft.com/office/powerpoint/2010/main" val="4281780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4AA6B4-2A60-4BF0-AF33-79C85E13DF4A}"/>
              </a:ext>
            </a:extLst>
          </p:cNvPr>
          <p:cNvSpPr>
            <a:spLocks noGrp="1"/>
          </p:cNvSpPr>
          <p:nvPr>
            <p:ph type="title"/>
          </p:nvPr>
        </p:nvSpPr>
        <p:spPr/>
        <p:txBody>
          <a:bodyPr/>
          <a:lstStyle/>
          <a:p>
            <a:r>
              <a:rPr lang="fr-FR" dirty="0"/>
              <a:t>Steven </a:t>
            </a:r>
            <a:r>
              <a:rPr lang="fr-FR" dirty="0" err="1"/>
              <a:t>smith</a:t>
            </a:r>
            <a:endParaRPr lang="fr-FR" dirty="0"/>
          </a:p>
        </p:txBody>
      </p:sp>
      <p:sp>
        <p:nvSpPr>
          <p:cNvPr id="3" name="Espace réservé du contenu 2">
            <a:extLst>
              <a:ext uri="{FF2B5EF4-FFF2-40B4-BE49-F238E27FC236}">
                <a16:creationId xmlns:a16="http://schemas.microsoft.com/office/drawing/2014/main" id="{0877817D-BED2-422E-B75D-CE146716895D}"/>
              </a:ext>
            </a:extLst>
          </p:cNvPr>
          <p:cNvSpPr>
            <a:spLocks noGrp="1"/>
          </p:cNvSpPr>
          <p:nvPr>
            <p:ph idx="1"/>
          </p:nvPr>
        </p:nvSpPr>
        <p:spPr/>
        <p:txBody>
          <a:bodyPr/>
          <a:lstStyle/>
          <a:p>
            <a:r>
              <a:rPr lang="fr-FR" sz="4000" b="1" dirty="0"/>
              <a:t>Steven </a:t>
            </a:r>
            <a:r>
              <a:rPr lang="fr-FR" sz="4000" b="1" dirty="0" err="1"/>
              <a:t>is</a:t>
            </a:r>
            <a:r>
              <a:rPr lang="fr-FR" sz="4000" b="1" dirty="0"/>
              <a:t> smart and </a:t>
            </a:r>
            <a:r>
              <a:rPr lang="fr-FR" sz="4000" b="1" dirty="0" err="1"/>
              <a:t>studious</a:t>
            </a:r>
            <a:r>
              <a:rPr lang="fr-FR" sz="4000" b="1" dirty="0"/>
              <a:t> but </a:t>
            </a:r>
            <a:r>
              <a:rPr lang="fr-FR" sz="4000" b="1" dirty="0" err="1"/>
              <a:t>also</a:t>
            </a:r>
            <a:r>
              <a:rPr lang="fr-FR" sz="4000" b="1" dirty="0"/>
              <a:t> </a:t>
            </a:r>
            <a:r>
              <a:rPr lang="fr-FR" sz="4000" b="1" dirty="0" err="1"/>
              <a:t>pretentious</a:t>
            </a:r>
            <a:r>
              <a:rPr lang="fr-FR" sz="4000" b="1" dirty="0"/>
              <a:t> and </a:t>
            </a:r>
            <a:r>
              <a:rPr lang="fr-FR" sz="4000" b="1" dirty="0" err="1"/>
              <a:t>extremely</a:t>
            </a:r>
            <a:r>
              <a:rPr lang="fr-FR" sz="4000" b="1" dirty="0"/>
              <a:t> </a:t>
            </a:r>
            <a:r>
              <a:rPr lang="fr-FR" sz="4000" b="1" dirty="0" err="1"/>
              <a:t>easily</a:t>
            </a:r>
            <a:r>
              <a:rPr lang="fr-FR" sz="4000" b="1" dirty="0"/>
              <a:t> </a:t>
            </a:r>
            <a:r>
              <a:rPr lang="fr-FR" sz="4000" b="1" dirty="0" err="1"/>
              <a:t>scared</a:t>
            </a:r>
            <a:endParaRPr lang="fr-FR" sz="4000" b="1" dirty="0"/>
          </a:p>
          <a:p>
            <a:r>
              <a:rPr lang="en-US" sz="4000" b="1" dirty="0"/>
              <a:t>Steven Smith is scared by the </a:t>
            </a:r>
            <a:r>
              <a:rPr lang="en-US" sz="4000" b="1"/>
              <a:t>noise from </a:t>
            </a:r>
            <a:r>
              <a:rPr lang="en-US" sz="4000" b="1" dirty="0"/>
              <a:t>the chocolate fall and he has a heart-attack in the chocolate room near the river</a:t>
            </a:r>
            <a:endParaRPr lang="fr-FR" sz="4000" b="1" dirty="0"/>
          </a:p>
          <a:p>
            <a:endParaRPr lang="fr-FR" dirty="0"/>
          </a:p>
        </p:txBody>
      </p:sp>
    </p:spTree>
    <p:extLst>
      <p:ext uri="{BB962C8B-B14F-4D97-AF65-F5344CB8AC3E}">
        <p14:creationId xmlns:p14="http://schemas.microsoft.com/office/powerpoint/2010/main" val="1881414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191000" y="1603679"/>
            <a:ext cx="3810000" cy="3650641"/>
          </a:xfrm>
          <a:prstGeom prst="rect">
            <a:avLst/>
          </a:prstGeom>
        </p:spPr>
      </p:pic>
    </p:spTree>
    <p:extLst>
      <p:ext uri="{BB962C8B-B14F-4D97-AF65-F5344CB8AC3E}">
        <p14:creationId xmlns:p14="http://schemas.microsoft.com/office/powerpoint/2010/main" val="4263804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THE END!</a:t>
            </a:r>
            <a:endParaRPr lang="fr-FR" dirty="0"/>
          </a:p>
        </p:txBody>
      </p:sp>
      <p:sp>
        <p:nvSpPr>
          <p:cNvPr id="3" name="Sous-titre 2"/>
          <p:cNvSpPr>
            <a:spLocks noGrp="1"/>
          </p:cNvSpPr>
          <p:nvPr>
            <p:ph type="subTitle" idx="1"/>
          </p:nvPr>
        </p:nvSpPr>
        <p:spPr/>
        <p:txBody>
          <a:bodyPr/>
          <a:lstStyle/>
          <a:p>
            <a:r>
              <a:rPr lang="fr-FR" dirty="0" smtClean="0"/>
              <a:t>MADE BY 2PLP FROM ANTOINE VOCATIONAL HIGH SCHOOL WITH THE HELP OF THE 3 FORM FROM LE CHAPITRE SECONDARY SCHOOL</a:t>
            </a:r>
            <a:endParaRPr lang="fr-FR" dirty="0"/>
          </a:p>
        </p:txBody>
      </p:sp>
    </p:spTree>
    <p:extLst>
      <p:ext uri="{BB962C8B-B14F-4D97-AF65-F5344CB8AC3E}">
        <p14:creationId xmlns:p14="http://schemas.microsoft.com/office/powerpoint/2010/main" val="3475131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3F5BFD-BB86-45A8-B4AE-7956540D1ED3}"/>
              </a:ext>
            </a:extLst>
          </p:cNvPr>
          <p:cNvSpPr>
            <a:spLocks noGrp="1"/>
          </p:cNvSpPr>
          <p:nvPr>
            <p:ph type="title"/>
          </p:nvPr>
        </p:nvSpPr>
        <p:spPr/>
        <p:txBody>
          <a:bodyPr/>
          <a:lstStyle/>
          <a:p>
            <a:r>
              <a:rPr lang="fr-FR" dirty="0"/>
              <a:t>CHARACTERS’NAMES</a:t>
            </a:r>
          </a:p>
        </p:txBody>
      </p:sp>
      <p:sp>
        <p:nvSpPr>
          <p:cNvPr id="3" name="Espace réservé du contenu 2">
            <a:extLst>
              <a:ext uri="{FF2B5EF4-FFF2-40B4-BE49-F238E27FC236}">
                <a16:creationId xmlns:a16="http://schemas.microsoft.com/office/drawing/2014/main" id="{E6CB11EB-BD01-4A4D-BB23-4EC7AA97F5B9}"/>
              </a:ext>
            </a:extLst>
          </p:cNvPr>
          <p:cNvSpPr>
            <a:spLocks noGrp="1"/>
          </p:cNvSpPr>
          <p:nvPr>
            <p:ph idx="1"/>
          </p:nvPr>
        </p:nvSpPr>
        <p:spPr/>
        <p:txBody>
          <a:bodyPr/>
          <a:lstStyle/>
          <a:p>
            <a:r>
              <a:rPr lang="en-US" b="1" dirty="0"/>
              <a:t> Melody Rich( created by </a:t>
            </a:r>
            <a:r>
              <a:rPr lang="en-US" b="1" dirty="0" err="1"/>
              <a:t>Alaeddine+Yannys</a:t>
            </a:r>
            <a:r>
              <a:rPr lang="en-US" b="1" dirty="0"/>
              <a:t>) ; </a:t>
            </a:r>
          </a:p>
          <a:p>
            <a:r>
              <a:rPr lang="en-US" b="1" dirty="0"/>
              <a:t>Little Shy(created by </a:t>
            </a:r>
            <a:r>
              <a:rPr lang="en-US" b="1" dirty="0" err="1"/>
              <a:t>Amandine+Nessrine</a:t>
            </a:r>
            <a:r>
              <a:rPr lang="en-US" b="1" dirty="0"/>
              <a:t>); </a:t>
            </a:r>
          </a:p>
          <a:p>
            <a:r>
              <a:rPr lang="en-US" b="1" dirty="0" err="1"/>
              <a:t>Bettee</a:t>
            </a:r>
            <a:r>
              <a:rPr lang="en-US" b="1" dirty="0"/>
              <a:t> Shy and Luna Shy (created by </a:t>
            </a:r>
            <a:r>
              <a:rPr lang="en-US" b="1" dirty="0" err="1"/>
              <a:t>Deniz+Deborah</a:t>
            </a:r>
            <a:r>
              <a:rPr lang="en-US" b="1" dirty="0"/>
              <a:t>); </a:t>
            </a:r>
          </a:p>
          <a:p>
            <a:r>
              <a:rPr lang="en-US" b="1" dirty="0"/>
              <a:t>Steven Smith(created by </a:t>
            </a:r>
            <a:r>
              <a:rPr lang="en-US" b="1" dirty="0" err="1"/>
              <a:t>Mohamed+Ahmet</a:t>
            </a:r>
            <a:r>
              <a:rPr lang="en-US" b="1" dirty="0"/>
              <a:t>); </a:t>
            </a:r>
          </a:p>
          <a:p>
            <a:r>
              <a:rPr lang="en-US" b="1" dirty="0"/>
              <a:t>Angelina Lovely(created by </a:t>
            </a:r>
            <a:r>
              <a:rPr lang="en-US" b="1" dirty="0" err="1"/>
              <a:t>Oceane</a:t>
            </a:r>
            <a:r>
              <a:rPr lang="en-US" b="1" dirty="0"/>
              <a:t>+ Sonia);</a:t>
            </a:r>
          </a:p>
          <a:p>
            <a:r>
              <a:rPr lang="en-US" b="1" dirty="0"/>
              <a:t>Ryan Fashion(created by </a:t>
            </a:r>
            <a:r>
              <a:rPr lang="en-US" b="1" dirty="0" err="1"/>
              <a:t>Theo+Nejma</a:t>
            </a:r>
            <a:r>
              <a:rPr lang="en-US" b="1" dirty="0"/>
              <a:t>); </a:t>
            </a:r>
          </a:p>
          <a:p>
            <a:r>
              <a:rPr lang="en-US" b="1" dirty="0" err="1"/>
              <a:t>Loli</a:t>
            </a:r>
            <a:r>
              <a:rPr lang="en-US" b="1" dirty="0"/>
              <a:t> Pop(created by </a:t>
            </a:r>
            <a:r>
              <a:rPr lang="en-US" b="1" dirty="0" err="1"/>
              <a:t>Tiguidanke+Lea</a:t>
            </a:r>
            <a:r>
              <a:rPr lang="en-US" b="1" dirty="0"/>
              <a:t>); </a:t>
            </a:r>
          </a:p>
          <a:p>
            <a:r>
              <a:rPr lang="en-US" b="1" dirty="0"/>
              <a:t>Mike Discreet (created by </a:t>
            </a:r>
            <a:r>
              <a:rPr lang="en-US" b="1" dirty="0" err="1"/>
              <a:t>Tiguidanke+Ismael</a:t>
            </a:r>
            <a:r>
              <a:rPr lang="en-US" b="1" dirty="0"/>
              <a:t>)</a:t>
            </a:r>
            <a:endParaRPr lang="fr-FR" dirty="0"/>
          </a:p>
        </p:txBody>
      </p:sp>
    </p:spTree>
    <p:extLst>
      <p:ext uri="{BB962C8B-B14F-4D97-AF65-F5344CB8AC3E}">
        <p14:creationId xmlns:p14="http://schemas.microsoft.com/office/powerpoint/2010/main" val="3753422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BBD54F-876B-4C53-A371-7820B29D1B81}"/>
              </a:ext>
            </a:extLst>
          </p:cNvPr>
          <p:cNvSpPr>
            <a:spLocks noGrp="1"/>
          </p:cNvSpPr>
          <p:nvPr>
            <p:ph type="title"/>
          </p:nvPr>
        </p:nvSpPr>
        <p:spPr/>
        <p:txBody>
          <a:bodyPr/>
          <a:lstStyle/>
          <a:p>
            <a:r>
              <a:rPr lang="fr-FR" dirty="0"/>
              <a:t>TACHE FINALE</a:t>
            </a:r>
          </a:p>
        </p:txBody>
      </p:sp>
      <p:sp>
        <p:nvSpPr>
          <p:cNvPr id="3" name="Espace réservé du contenu 2">
            <a:extLst>
              <a:ext uri="{FF2B5EF4-FFF2-40B4-BE49-F238E27FC236}">
                <a16:creationId xmlns:a16="http://schemas.microsoft.com/office/drawing/2014/main" id="{408FDD94-FCCE-469F-AA85-9FCC98E63FA6}"/>
              </a:ext>
            </a:extLst>
          </p:cNvPr>
          <p:cNvSpPr>
            <a:spLocks noGrp="1"/>
          </p:cNvSpPr>
          <p:nvPr>
            <p:ph idx="1"/>
          </p:nvPr>
        </p:nvSpPr>
        <p:spPr/>
        <p:txBody>
          <a:bodyPr/>
          <a:lstStyle/>
          <a:p>
            <a:r>
              <a:rPr lang="fr-FR" b="1" dirty="0"/>
              <a:t> Par groupe de 2, les élèves de </a:t>
            </a:r>
            <a:r>
              <a:rPr lang="fr-FR" b="1" dirty="0" err="1"/>
              <a:t>plp</a:t>
            </a:r>
            <a:r>
              <a:rPr lang="fr-FR" b="1" dirty="0"/>
              <a:t> imaginent une nouvelle sucrerie pour chaque personnage créé par les 3è du Chapitre et ils préparent ensuite un texte publicitaire pour commercialiser leur nouveau produit. Chaque groupe le présente au groupe classe. Il vous faudra ensuite sélectionner le gagnant parmi les nouveaux personnages créés et trouver le moyen d’éliminer les autres en imaginant dans quelle pièce cela va se produire (création d’une maquette et utilisation du logiciel 3D utilisé en construction) et en fonction des caractéristiques données par les élèves du Chapitre. Vous devrez donc envoyer une lettre à </a:t>
            </a:r>
            <a:r>
              <a:rPr lang="fr-FR" b="1" dirty="0" err="1"/>
              <a:t>W.Wonka</a:t>
            </a:r>
            <a:r>
              <a:rPr lang="fr-FR" b="1" dirty="0"/>
              <a:t> pour le persuader de fabriquer la nouvelle sucrerie.</a:t>
            </a:r>
          </a:p>
          <a:p>
            <a:endParaRPr lang="fr-FR" dirty="0"/>
          </a:p>
        </p:txBody>
      </p:sp>
    </p:spTree>
    <p:extLst>
      <p:ext uri="{BB962C8B-B14F-4D97-AF65-F5344CB8AC3E}">
        <p14:creationId xmlns:p14="http://schemas.microsoft.com/office/powerpoint/2010/main" val="2510114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82109B-125A-40AF-A514-89EA4F6B0CD6}"/>
              </a:ext>
            </a:extLst>
          </p:cNvPr>
          <p:cNvSpPr>
            <a:spLocks noGrp="1"/>
          </p:cNvSpPr>
          <p:nvPr>
            <p:ph type="title"/>
          </p:nvPr>
        </p:nvSpPr>
        <p:spPr/>
        <p:txBody>
          <a:bodyPr/>
          <a:lstStyle/>
          <a:p>
            <a:r>
              <a:rPr lang="fr-FR" dirty="0"/>
              <a:t>FINAL TASK</a:t>
            </a:r>
          </a:p>
        </p:txBody>
      </p:sp>
      <p:sp>
        <p:nvSpPr>
          <p:cNvPr id="3" name="Espace réservé du contenu 2">
            <a:extLst>
              <a:ext uri="{FF2B5EF4-FFF2-40B4-BE49-F238E27FC236}">
                <a16:creationId xmlns:a16="http://schemas.microsoft.com/office/drawing/2014/main" id="{75A9AFBD-493F-4B18-950E-92F0EA9EDE69}"/>
              </a:ext>
            </a:extLst>
          </p:cNvPr>
          <p:cNvSpPr>
            <a:spLocks noGrp="1"/>
          </p:cNvSpPr>
          <p:nvPr>
            <p:ph idx="1"/>
          </p:nvPr>
        </p:nvSpPr>
        <p:spPr/>
        <p:txBody>
          <a:bodyPr>
            <a:normAutofit/>
          </a:bodyPr>
          <a:lstStyle/>
          <a:p>
            <a:r>
              <a:rPr lang="en-US" sz="2800" b="1" dirty="0"/>
              <a:t>"As a group project , they invent an original candy for each character and write an accompanying commercial to advertise their product. They present their invention and commercial to the class. Finally as they have selected one character (from the </a:t>
            </a:r>
            <a:r>
              <a:rPr lang="en-US" sz="2800" b="1" dirty="0" err="1"/>
              <a:t>Chapitre</a:t>
            </a:r>
            <a:r>
              <a:rPr lang="en-US" sz="2800" b="1" dirty="0"/>
              <a:t> ‘s creations, they write a letter to persuade </a:t>
            </a:r>
            <a:r>
              <a:rPr lang="en-US" sz="2800" b="1" dirty="0" err="1"/>
              <a:t>Mr</a:t>
            </a:r>
            <a:r>
              <a:rPr lang="en-US" sz="2800" b="1" dirty="0"/>
              <a:t> Wonka to manufacture only one and market it. Join your ad for your new candy. Afterwards they decide to eliminate the others during their visit in the factory (imagine the type of accident they can have, in relation to their characteristics, and the room where it happens”</a:t>
            </a:r>
            <a:endParaRPr lang="fr-FR" sz="2800" b="1" dirty="0"/>
          </a:p>
        </p:txBody>
      </p:sp>
    </p:spTree>
    <p:extLst>
      <p:ext uri="{BB962C8B-B14F-4D97-AF65-F5344CB8AC3E}">
        <p14:creationId xmlns:p14="http://schemas.microsoft.com/office/powerpoint/2010/main" val="148335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306211-75C6-4F4E-B754-933B5D7EED73}"/>
              </a:ext>
            </a:extLst>
          </p:cNvPr>
          <p:cNvSpPr>
            <a:spLocks noGrp="1"/>
          </p:cNvSpPr>
          <p:nvPr>
            <p:ph type="title"/>
          </p:nvPr>
        </p:nvSpPr>
        <p:spPr/>
        <p:txBody>
          <a:bodyPr/>
          <a:lstStyle/>
          <a:p>
            <a:r>
              <a:rPr lang="fr-FR" dirty="0"/>
              <a:t>GROUP SURVEY</a:t>
            </a:r>
          </a:p>
        </p:txBody>
      </p:sp>
      <p:sp>
        <p:nvSpPr>
          <p:cNvPr id="3" name="Espace réservé du contenu 2">
            <a:extLst>
              <a:ext uri="{FF2B5EF4-FFF2-40B4-BE49-F238E27FC236}">
                <a16:creationId xmlns:a16="http://schemas.microsoft.com/office/drawing/2014/main" id="{CF0BEFFB-B6AA-4128-BA55-2F11CF324BEC}"/>
              </a:ext>
            </a:extLst>
          </p:cNvPr>
          <p:cNvSpPr>
            <a:spLocks noGrp="1"/>
          </p:cNvSpPr>
          <p:nvPr>
            <p:ph idx="1"/>
          </p:nvPr>
        </p:nvSpPr>
        <p:spPr/>
        <p:txBody>
          <a:bodyPr/>
          <a:lstStyle/>
          <a:p>
            <a:r>
              <a:rPr lang="en-US" b="1" dirty="0"/>
              <a:t>As a conclusion 6 pupils have chosen Amandine and </a:t>
            </a:r>
            <a:r>
              <a:rPr lang="en-US" b="1" dirty="0" err="1"/>
              <a:t>Nessrine’s</a:t>
            </a:r>
            <a:r>
              <a:rPr lang="en-US" b="1" dirty="0"/>
              <a:t> character (“Little Shy”) = they would rather keep Little Shy character than Pop </a:t>
            </a:r>
            <a:r>
              <a:rPr lang="en-US" b="1" dirty="0" err="1"/>
              <a:t>Loli</a:t>
            </a:r>
            <a:r>
              <a:rPr lang="en-US" b="1" dirty="0"/>
              <a:t> character because she is discreet and Willy Wonka would appreciate her </a:t>
            </a:r>
          </a:p>
          <a:p>
            <a:r>
              <a:rPr lang="en-US" b="1" dirty="0"/>
              <a:t>To conclude the majority of the group prefers the character of Little Shy because she is nice= they like the character of Little Shy better than </a:t>
            </a:r>
            <a:r>
              <a:rPr lang="en-US" b="1" dirty="0" err="1"/>
              <a:t>Tiguidanke</a:t>
            </a:r>
            <a:r>
              <a:rPr lang="en-US" b="1" dirty="0"/>
              <a:t> and Lea’s character </a:t>
            </a:r>
          </a:p>
          <a:p>
            <a:r>
              <a:rPr lang="en-US" b="1" dirty="0"/>
              <a:t>The name of  our </a:t>
            </a:r>
            <a:r>
              <a:rPr lang="en-US" b="1" dirty="0" err="1"/>
              <a:t>favourite</a:t>
            </a:r>
            <a:r>
              <a:rPr lang="en-US" b="1" dirty="0"/>
              <a:t> character is Little Shy because she is nice=we prefer this character because she is shy and happy-go-lucky</a:t>
            </a:r>
          </a:p>
          <a:p>
            <a:r>
              <a:rPr lang="en-US" b="1" dirty="0"/>
              <a:t>The story of this character could be a happy ending story = we imagine the character could be the winner</a:t>
            </a:r>
            <a:endParaRPr lang="fr-FR" b="1" dirty="0"/>
          </a:p>
        </p:txBody>
      </p:sp>
    </p:spTree>
    <p:extLst>
      <p:ext uri="{BB962C8B-B14F-4D97-AF65-F5344CB8AC3E}">
        <p14:creationId xmlns:p14="http://schemas.microsoft.com/office/powerpoint/2010/main" val="3552990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GROUP’S CHOICE: </a:t>
            </a:r>
            <a:r>
              <a:rPr lang="fr-FR" dirty="0" err="1" smtClean="0"/>
              <a:t>little</a:t>
            </a:r>
            <a:r>
              <a:rPr lang="fr-FR" dirty="0" smtClean="0"/>
              <a:t> </a:t>
            </a:r>
            <a:r>
              <a:rPr lang="fr-FR" dirty="0" err="1" smtClean="0"/>
              <a:t>shy</a:t>
            </a:r>
            <a:endParaRPr lang="fr-FR" dirty="0"/>
          </a:p>
        </p:txBody>
      </p:sp>
      <p:pic>
        <p:nvPicPr>
          <p:cNvPr id="3" name="Image 2"/>
          <p:cNvPicPr>
            <a:picLocks noChangeAspect="1"/>
          </p:cNvPicPr>
          <p:nvPr/>
        </p:nvPicPr>
        <p:blipFill>
          <a:blip r:embed="rId2"/>
          <a:stretch>
            <a:fillRect/>
          </a:stretch>
        </p:blipFill>
        <p:spPr>
          <a:xfrm>
            <a:off x="4666592" y="1945946"/>
            <a:ext cx="3947273" cy="4095416"/>
          </a:xfrm>
          <a:prstGeom prst="rect">
            <a:avLst/>
          </a:prstGeom>
        </p:spPr>
      </p:pic>
    </p:spTree>
    <p:extLst>
      <p:ext uri="{BB962C8B-B14F-4D97-AF65-F5344CB8AC3E}">
        <p14:creationId xmlns:p14="http://schemas.microsoft.com/office/powerpoint/2010/main" val="3668332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AND THE WINNER IS:</a:t>
            </a:r>
            <a:endParaRPr lang="fr-FR" dirty="0"/>
          </a:p>
        </p:txBody>
      </p:sp>
      <p:pic>
        <p:nvPicPr>
          <p:cNvPr id="3" name="Image 2"/>
          <p:cNvPicPr>
            <a:picLocks noChangeAspect="1"/>
          </p:cNvPicPr>
          <p:nvPr/>
        </p:nvPicPr>
        <p:blipFill>
          <a:blip r:embed="rId2"/>
          <a:stretch>
            <a:fillRect/>
          </a:stretch>
        </p:blipFill>
        <p:spPr>
          <a:xfrm>
            <a:off x="4172607" y="2071290"/>
            <a:ext cx="4399218" cy="4564322"/>
          </a:xfrm>
          <a:prstGeom prst="rect">
            <a:avLst/>
          </a:prstGeom>
        </p:spPr>
      </p:pic>
    </p:spTree>
    <p:extLst>
      <p:ext uri="{BB962C8B-B14F-4D97-AF65-F5344CB8AC3E}">
        <p14:creationId xmlns:p14="http://schemas.microsoft.com/office/powerpoint/2010/main" val="1658792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HOW TO MAKE THE OTHER CHARACTERS DISAPPEAR?</a:t>
            </a:r>
            <a:endParaRPr lang="fr-FR" dirty="0"/>
          </a:p>
        </p:txBody>
      </p:sp>
      <p:sp>
        <p:nvSpPr>
          <p:cNvPr id="3" name="Sous-titre 2"/>
          <p:cNvSpPr>
            <a:spLocks noGrp="1"/>
          </p:cNvSpPr>
          <p:nvPr>
            <p:ph type="subTitle" idx="1"/>
          </p:nvPr>
        </p:nvSpPr>
        <p:spPr/>
        <p:txBody>
          <a:bodyPr/>
          <a:lstStyle/>
          <a:p>
            <a:r>
              <a:rPr lang="fr-FR" dirty="0" smtClean="0"/>
              <a:t>HAVE A LOOK!</a:t>
            </a:r>
            <a:endParaRPr lang="fr-FR" dirty="0"/>
          </a:p>
        </p:txBody>
      </p:sp>
    </p:spTree>
    <p:extLst>
      <p:ext uri="{BB962C8B-B14F-4D97-AF65-F5344CB8AC3E}">
        <p14:creationId xmlns:p14="http://schemas.microsoft.com/office/powerpoint/2010/main" val="1907216087"/>
      </p:ext>
    </p:extLst>
  </p:cSld>
  <p:clrMapOvr>
    <a:masterClrMapping/>
  </p:clrMapOvr>
</p:sld>
</file>

<file path=ppt/theme/theme1.xml><?xml version="1.0" encoding="utf-8"?>
<a:theme xmlns:a="http://schemas.openxmlformats.org/drawingml/2006/main" name="Traînée de condensation">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TM04033937[[fn=Traînée de condensation]]</Template>
  <TotalTime>71</TotalTime>
  <Words>635</Words>
  <Application>Microsoft Office PowerPoint</Application>
  <PresentationFormat>Grand écran</PresentationFormat>
  <Paragraphs>55</Paragraphs>
  <Slides>24</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24</vt:i4>
      </vt:variant>
    </vt:vector>
  </HeadingPairs>
  <TitlesOfParts>
    <vt:vector size="27" baseType="lpstr">
      <vt:lpstr>Arial</vt:lpstr>
      <vt:lpstr>Century Gothic</vt:lpstr>
      <vt:lpstr>Traînée de condensation</vt:lpstr>
      <vt:lpstr>CHARLIE AND THE CHOCOLATE FACTORY</vt:lpstr>
      <vt:lpstr>scenario</vt:lpstr>
      <vt:lpstr>CHARACTERS’NAMES</vt:lpstr>
      <vt:lpstr>TACHE FINALE</vt:lpstr>
      <vt:lpstr>FINAL TASK</vt:lpstr>
      <vt:lpstr>GROUP SURVEY</vt:lpstr>
      <vt:lpstr>THE GROUP’S CHOICE: little shy</vt:lpstr>
      <vt:lpstr>AND THE WINNER IS:</vt:lpstr>
      <vt:lpstr>HOW TO MAKE THE OTHER CHARACTERS DISAPPEAR?</vt:lpstr>
      <vt:lpstr>Melody rich</vt:lpstr>
      <vt:lpstr>Présentation PowerPoint</vt:lpstr>
      <vt:lpstr>Loli pop</vt:lpstr>
      <vt:lpstr>Présentation PowerPoint</vt:lpstr>
      <vt:lpstr>Angelina lovely</vt:lpstr>
      <vt:lpstr>Présentation PowerPoint</vt:lpstr>
      <vt:lpstr>Luna and betty shy</vt:lpstr>
      <vt:lpstr>Présentation PowerPoint</vt:lpstr>
      <vt:lpstr>Ryan fashion</vt:lpstr>
      <vt:lpstr>Présentation PowerPoint</vt:lpstr>
      <vt:lpstr>Mike discreet</vt:lpstr>
      <vt:lpstr>Présentation PowerPoint</vt:lpstr>
      <vt:lpstr>Steven smith</vt:lpstr>
      <vt:lpstr>Présentation PowerPoint</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CHARLIE AND THE CHOCOLATE FACTORY</dc:title>
  <dc:creator>severine dumont</dc:creator>
  <cp:lastModifiedBy>Administrateur</cp:lastModifiedBy>
  <cp:revision>37</cp:revision>
  <dcterms:created xsi:type="dcterms:W3CDTF">2018-02-19T21:40:15Z</dcterms:created>
  <dcterms:modified xsi:type="dcterms:W3CDTF">2018-03-13T14:06:46Z</dcterms:modified>
</cp:coreProperties>
</file>